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60" r:id="rId8"/>
    <p:sldId id="265" r:id="rId9"/>
    <p:sldId id="264" r:id="rId10"/>
    <p:sldId id="261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49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01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986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8534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656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773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914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815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98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15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771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49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847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5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4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44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5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6D972-344C-4AD5-B8FB-47DEA9FAC019}" type="datetimeFigureOut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3AFD0-08D4-42DE-9DF4-9FF6775D2A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5808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premecourt.ohio.gov/ruleamendments/documents/PMBR%20(As%20Adopted)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D66DA-3DE7-3700-AB30-1DD21C4CB2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PMBR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335D5C-2359-8FDD-52CC-7569615CC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Joseph M. Caligiuri</a:t>
            </a:r>
          </a:p>
          <a:p>
            <a:r>
              <a:rPr lang="en-US" dirty="0"/>
              <a:t>Office of Disciplinary Counsel</a:t>
            </a:r>
          </a:p>
        </p:txBody>
      </p:sp>
    </p:spTree>
    <p:extLst>
      <p:ext uri="{BB962C8B-B14F-4D97-AF65-F5344CB8AC3E}">
        <p14:creationId xmlns:p14="http://schemas.microsoft.com/office/powerpoint/2010/main" val="2296985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9217A-1501-8554-20E8-48D0DFA42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Sample PMBR Course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25099-99C3-DBC6-D7FD-127A13EB7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89312" y="2225550"/>
            <a:ext cx="4396339" cy="5262460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300" dirty="0"/>
              <a:t>Conflicts of Interest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300" dirty="0"/>
              <a:t>The Lawyer’s Own Interests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300" dirty="0"/>
              <a:t>Informed Consent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300" dirty="0"/>
              <a:t>Advertising and Technology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300" dirty="0"/>
              <a:t>Securing Documents from Alteration and Disclosure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300" dirty="0"/>
              <a:t>Social Media and the Practice of Law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300" dirty="0"/>
              <a:t>Time and Billing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300" dirty="0"/>
              <a:t>Civility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2ADAC-AE38-D8E4-0B3D-EDBB82E11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3818" y="2255093"/>
            <a:ext cx="4396341" cy="5309117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300" dirty="0"/>
              <a:t>Ethical Implications of the Virtual Practice of Law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300" dirty="0"/>
              <a:t>Stress Management and the Practice of Law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300" dirty="0"/>
              <a:t>Duty to Report Professional Misconduct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300" dirty="0"/>
              <a:t>Record Retention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300" dirty="0"/>
              <a:t>Practice Management Software Alternatives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300" dirty="0"/>
              <a:t>Securing Communications</a:t>
            </a:r>
          </a:p>
        </p:txBody>
      </p:sp>
      <p:pic>
        <p:nvPicPr>
          <p:cNvPr id="6" name="Picture 5" descr="Pencils and lines">
            <a:extLst>
              <a:ext uri="{FF2B5EF4-FFF2-40B4-BE49-F238E27FC236}">
                <a16:creationId xmlns:a16="http://schemas.microsoft.com/office/drawing/2014/main" id="{08AA8CF7-D010-3B99-E17B-02B456029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-553196" y="2892091"/>
            <a:ext cx="4489366" cy="296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37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CE5F6-7195-BAFE-3FD1-73D633C1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dirty="0"/>
              <a:t>Answers to FAQs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6F959-FC7E-0F94-42FB-46AA62F4F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46" y="2002966"/>
            <a:ext cx="11739153" cy="4855034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Because the effective date is January 1, 2025, the rule language must be accessed here: </a:t>
            </a:r>
            <a:r>
              <a:rPr lang="en-US" sz="1800" dirty="0">
                <a:hlinkClick r:id="rId2"/>
              </a:rPr>
              <a:t>https://www.supremecourt.ohio.gov/ruleamendments/documents/PMBR%20(As%20Adopted).pdf</a:t>
            </a:r>
            <a:endParaRPr lang="en-US" sz="1800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Private practice attorneys without insurance must complete the PMBR course every two years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The PMBR course will be available online and on demand in early 2025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All Ohio attorneys will be able to take the PMBR course for free CLE credit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Attorneys not engaged in the practice of law may still register as active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Attorneys who only represent family members ARE engaged in the private practice of law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Part-time judges and magistrates who are engaged in the private practice of law are subject to the PMBR requirements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29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6" name="Group 4115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4113" name="Rectangle 4116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18" name="Picture 4117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098" name="Picture 2" descr="Compass and map">
            <a:extLst>
              <a:ext uri="{FF2B5EF4-FFF2-40B4-BE49-F238E27FC236}">
                <a16:creationId xmlns:a16="http://schemas.microsoft.com/office/drawing/2014/main" id="{A71F4836-788F-022D-6FAB-3D4742685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6" r="39792" b="-1"/>
          <a:stretch/>
        </p:blipFill>
        <p:spPr bwMode="auto">
          <a:xfrm>
            <a:off x="7547810" y="-28565"/>
            <a:ext cx="4641013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0" name="Rectangle 4119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5458C-7F03-DD6E-2E75-236E3F76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What’s Next?</a:t>
            </a:r>
          </a:p>
        </p:txBody>
      </p:sp>
      <p:pic>
        <p:nvPicPr>
          <p:cNvPr id="4122" name="Picture 4121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9FFAA-674D-1B40-A9D3-DBD89BD39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" y="2025419"/>
            <a:ext cx="7017807" cy="4794481"/>
          </a:xfrm>
        </p:spPr>
        <p:txBody>
          <a:bodyPr>
            <a:noAutofit/>
          </a:bodyPr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ODC is required by rule to establish the PMBR course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Supreme Court approved hiring of part-time PMBR Program Manager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ODC will post Program Manager position fall 2023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2024: PMBR course development and production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Early 2025: PMBR course launch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2025-2027 registration biennium and beyond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Registration will not be permitted if PMBR requirements (insurance or course) are not met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Registration suspensions will be in play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Attorneys who report the lack of a succession plan will receive the BPC’s Ethics Guide</a:t>
            </a:r>
          </a:p>
        </p:txBody>
      </p:sp>
    </p:spTree>
    <p:extLst>
      <p:ext uri="{BB962C8B-B14F-4D97-AF65-F5344CB8AC3E}">
        <p14:creationId xmlns:p14="http://schemas.microsoft.com/office/powerpoint/2010/main" val="2227631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19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21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F2CDC-F3D8-A44D-4673-0232305D3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2380572"/>
            <a:ext cx="5540975" cy="43345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PMBR is “principled, proactive, and proportionate regulation which is risk focused, self-assessment based and aimed at protecting the public as well as assisting lawyers.”</a:t>
            </a:r>
          </a:p>
        </p:txBody>
      </p:sp>
      <p:pic>
        <p:nvPicPr>
          <p:cNvPr id="5" name="Picture 4" descr="Law books section in library">
            <a:extLst>
              <a:ext uri="{FF2B5EF4-FFF2-40B4-BE49-F238E27FC236}">
                <a16:creationId xmlns:a16="http://schemas.microsoft.com/office/drawing/2014/main" id="{DC8D74D8-D202-9116-F0B5-BDBD1A8C1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20398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4" name="Rectangle 23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88E9D4-BD6B-B5D3-607E-8B5750DC2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Conference of Chief Justices</a:t>
            </a:r>
          </a:p>
        </p:txBody>
      </p:sp>
      <p:pic>
        <p:nvPicPr>
          <p:cNvPr id="35" name="Picture 25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03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FC077AE2-161E-C335-6B9F-BE224B9D6A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4" r="52763"/>
          <a:stretch/>
        </p:blipFill>
        <p:spPr>
          <a:xfrm>
            <a:off x="7325671" y="-1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79115C-E5EB-4589-4B75-D577E5661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sz="4800" dirty="0"/>
              <a:t>What is PMBR?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CD5B2-8E9A-8711-FE2E-14CC35E48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" y="1699866"/>
            <a:ext cx="6998757" cy="515644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sz="1700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“Proactive Management-Based Regulation”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Goal: Prevention rather than reaction and prosecution</a:t>
            </a:r>
          </a:p>
          <a:p>
            <a:pPr lvl="2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Avoid misconduct and minimize malpractice liability</a:t>
            </a:r>
          </a:p>
          <a:p>
            <a:pPr lvl="2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Enhance competency and improve practice</a:t>
            </a:r>
          </a:p>
          <a:p>
            <a:pPr lvl="2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Self-assessment based</a:t>
            </a:r>
          </a:p>
          <a:p>
            <a:pPr lvl="2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Both public protection and lawyer assistance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Conference of Chief Justices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2019 Resolution: In Support of Proactive Management-Based Ethical Lawyer Regulation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American Bar Association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2019 Resolution: Urging states to study and adopt PMBR</a:t>
            </a:r>
          </a:p>
          <a:p>
            <a:pPr lvl="1"/>
            <a:endParaRPr lang="en-US" sz="1700" dirty="0"/>
          </a:p>
          <a:p>
            <a:pPr marL="457200" lvl="1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635295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White paper ships being led by a yellow ship">
            <a:extLst>
              <a:ext uri="{FF2B5EF4-FFF2-40B4-BE49-F238E27FC236}">
                <a16:creationId xmlns:a16="http://schemas.microsoft.com/office/drawing/2014/main" id="{21EA4F32-857A-73E6-6C76-6746634F9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89" r="13628"/>
          <a:stretch/>
        </p:blipFill>
        <p:spPr>
          <a:xfrm>
            <a:off x="7550987" y="-1681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B4F86A-D5CD-0D81-2883-CD001676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71" y="1053743"/>
            <a:ext cx="7087552" cy="1140823"/>
          </a:xfrm>
        </p:spPr>
        <p:txBody>
          <a:bodyPr>
            <a:noAutofit/>
          </a:bodyPr>
          <a:lstStyle/>
          <a:p>
            <a:pPr algn="ctr"/>
            <a:r>
              <a:rPr lang="en-US" sz="3400" dirty="0"/>
              <a:t>Proactive Regulation: </a:t>
            </a:r>
            <a:br>
              <a:rPr lang="en-US" sz="3400" dirty="0"/>
            </a:br>
            <a:r>
              <a:rPr lang="en-US" sz="3400" dirty="0"/>
              <a:t> Existing Examples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89548-02E4-A90B-8C77-745A5DA40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Autofit/>
          </a:bodyPr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Continuing legal education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Ethics hotlines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Assistance for impaired lawyers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New lawyer training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Mentoring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Articles and Newsletters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Practice tips</a:t>
            </a:r>
          </a:p>
        </p:txBody>
      </p:sp>
    </p:spTree>
    <p:extLst>
      <p:ext uri="{BB962C8B-B14F-4D97-AF65-F5344CB8AC3E}">
        <p14:creationId xmlns:p14="http://schemas.microsoft.com/office/powerpoint/2010/main" val="2780345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F278A-9382-8528-6A2F-CE5CDBB2D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PMBR Focus = Law Practice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D0D88-C914-E59D-7041-5441F8018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1441" y="2100399"/>
            <a:ext cx="7385684" cy="4770670"/>
          </a:xfrm>
        </p:spPr>
        <p:txBody>
          <a:bodyPr>
            <a:normAutofit/>
          </a:bodyPr>
          <a:lstStyle/>
          <a:p>
            <a:pPr lvl="1">
              <a:buClr>
                <a:schemeClr val="accent2"/>
              </a:buClr>
            </a:pPr>
            <a:r>
              <a:rPr lang="en-US" sz="2400" dirty="0"/>
              <a:t>Three areas of emphasis</a:t>
            </a:r>
          </a:p>
          <a:p>
            <a:pPr lvl="2">
              <a:buClr>
                <a:schemeClr val="accent2"/>
              </a:buClr>
            </a:pPr>
            <a:r>
              <a:rPr lang="en-US" sz="2400" dirty="0"/>
              <a:t>Proactive initiatives as a complement to discipline</a:t>
            </a:r>
          </a:p>
          <a:p>
            <a:pPr lvl="2">
              <a:buClr>
                <a:schemeClr val="accent2"/>
              </a:buClr>
            </a:pPr>
            <a:r>
              <a:rPr lang="en-US" sz="2400" dirty="0"/>
              <a:t>Address the ethical infrastructure that is the responsibility of law firm management</a:t>
            </a:r>
          </a:p>
          <a:p>
            <a:pPr lvl="2">
              <a:buClr>
                <a:schemeClr val="accent2"/>
              </a:buClr>
            </a:pPr>
            <a:r>
              <a:rPr lang="en-US" sz="2400" dirty="0"/>
              <a:t>Establish collaborative relationships between regulators and service providers</a:t>
            </a:r>
          </a:p>
          <a:p>
            <a:pPr lvl="1">
              <a:buClr>
                <a:schemeClr val="accent2"/>
              </a:buClr>
            </a:pPr>
            <a:r>
              <a:rPr lang="en-US" sz="2400" dirty="0"/>
              <a:t>Risk-based approach</a:t>
            </a:r>
          </a:p>
          <a:p>
            <a:pPr lvl="2">
              <a:buClr>
                <a:schemeClr val="accent2"/>
              </a:buClr>
            </a:pPr>
            <a:r>
              <a:rPr lang="en-US" sz="2400" dirty="0"/>
              <a:t>Primary concern: lawyers who do not carry malpractice insurance (states have been reluctant to adopt mandatory insurance)</a:t>
            </a:r>
          </a:p>
          <a:p>
            <a:pPr lvl="2">
              <a:buClr>
                <a:schemeClr val="accent2"/>
              </a:buClr>
            </a:pPr>
            <a:r>
              <a:rPr lang="en-US" sz="2400" dirty="0"/>
              <a:t>Typically solo/small firm practitioners</a:t>
            </a:r>
          </a:p>
          <a:p>
            <a:pPr lvl="2"/>
            <a:endParaRPr lang="en-US" sz="2400" dirty="0"/>
          </a:p>
          <a:p>
            <a:pPr lvl="2"/>
            <a:endParaRPr lang="en-US" sz="1100" dirty="0"/>
          </a:p>
          <a:p>
            <a:endParaRPr lang="en-US" sz="1100" dirty="0"/>
          </a:p>
        </p:txBody>
      </p:sp>
      <p:pic>
        <p:nvPicPr>
          <p:cNvPr id="20" name="Graphic 6" descr="Scales of Justice">
            <a:extLst>
              <a:ext uri="{FF2B5EF4-FFF2-40B4-BE49-F238E27FC236}">
                <a16:creationId xmlns:a16="http://schemas.microsoft.com/office/drawing/2014/main" id="{B49C3FC0-ED86-F049-D821-5550B52BF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481" y="2336800"/>
            <a:ext cx="3598863" cy="359886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8425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56E1-ECCA-955F-2961-6BDA1F878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PMBR in Other States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A8A5A-2694-EFBE-C237-62E369682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946" y="1979820"/>
            <a:ext cx="3070034" cy="576262"/>
          </a:xfrm>
        </p:spPr>
        <p:txBody>
          <a:bodyPr/>
          <a:lstStyle/>
          <a:p>
            <a:pPr algn="ctr"/>
            <a:r>
              <a:rPr lang="en-US" u="sng" dirty="0"/>
              <a:t>Illinois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2359EB-2463-F4E7-ECAD-73ADF972AC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56025" y="2005935"/>
            <a:ext cx="3063240" cy="576262"/>
          </a:xfrm>
        </p:spPr>
        <p:txBody>
          <a:bodyPr/>
          <a:lstStyle/>
          <a:p>
            <a:pPr algn="ctr"/>
            <a:r>
              <a:rPr lang="en-US" u="sng" dirty="0"/>
              <a:t>Colorado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971C1A-C4DD-37ED-D511-13F77A70646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945470" y="2569823"/>
            <a:ext cx="3063240" cy="2913513"/>
          </a:xfrm>
        </p:spPr>
        <p:txBody>
          <a:bodyPr/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Adopted in 2017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Comprehensive online self-assessment survey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Incorporates 10 core practice principles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Confidential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May follow up with peer review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Voluntary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Developing incentives for participation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C97775-8BBE-EC20-7E68-8C1C216DA2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24156" y="2275912"/>
            <a:ext cx="3070025" cy="576262"/>
          </a:xfrm>
        </p:spPr>
        <p:txBody>
          <a:bodyPr/>
          <a:lstStyle/>
          <a:p>
            <a:pPr algn="ctr"/>
            <a:r>
              <a:rPr lang="en-US" u="sng" dirty="0"/>
              <a:t>Other Voluntary States</a:t>
            </a:r>
            <a:r>
              <a:rPr lang="en-US" dirty="0"/>
              <a:t>	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D2C3D3-BA41-9430-472F-A256E05AA45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224156" y="2996537"/>
            <a:ext cx="3070025" cy="2913513"/>
          </a:xfrm>
        </p:spPr>
        <p:txBody>
          <a:bodyPr/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Patterned on Colorado’s self-assessment model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Iowa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New Mexico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Wisconsin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Tennessee</a:t>
            </a:r>
          </a:p>
        </p:txBody>
      </p:sp>
      <p:pic>
        <p:nvPicPr>
          <p:cNvPr id="1028" name="Picture 4" descr="Black Map Of Colorado Stock Illustration - Download Image Now - Colorado,  Map, Outline - iStock">
            <a:extLst>
              <a:ext uri="{FF2B5EF4-FFF2-40B4-BE49-F238E27FC236}">
                <a16:creationId xmlns:a16="http://schemas.microsoft.com/office/drawing/2014/main" id="{EC0A2D73-E699-0D8F-0A52-56B6BF12F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079" y="5205426"/>
            <a:ext cx="1312429" cy="98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.com: Iowa IA State Shape Vinyl Decal Sticker (Black) : Sports &amp;  Outdoors">
            <a:extLst>
              <a:ext uri="{FF2B5EF4-FFF2-40B4-BE49-F238E27FC236}">
                <a16:creationId xmlns:a16="http://schemas.microsoft.com/office/drawing/2014/main" id="{D3A747CA-44E6-C29B-3FF3-750F73405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624" y="4208604"/>
            <a:ext cx="1368686" cy="101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ennessee Shape Images – Browse 2,403 Stock Photos, Vectors, and Video |  Adobe Stock">
            <a:extLst>
              <a:ext uri="{FF2B5EF4-FFF2-40B4-BE49-F238E27FC236}">
                <a16:creationId xmlns:a16="http://schemas.microsoft.com/office/drawing/2014/main" id="{55A5660B-CFB8-B1C1-A797-CB4623816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195" y="3040916"/>
            <a:ext cx="1528367" cy="101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300688-8337-FA1C-900F-1B5FB5FFED7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80322" y="2543696"/>
            <a:ext cx="3049702" cy="2913513"/>
          </a:xfrm>
        </p:spPr>
        <p:txBody>
          <a:bodyPr/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The first state to adopt PMBR – January 25, 2017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The model for Ohio’s program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Every two years, lawyers who represent at least one private client and do not maintain malpractice insurance must complete the PMBR program OR obtain insurance and report 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Tied to registration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Mandatory if at least one private client</a:t>
            </a:r>
          </a:p>
          <a:p>
            <a:endParaRPr lang="en-US" dirty="0"/>
          </a:p>
        </p:txBody>
      </p:sp>
      <p:pic>
        <p:nvPicPr>
          <p:cNvPr id="1048" name="Picture 24" descr="Illinois state of usa - solid black silhouette Vector Image">
            <a:extLst>
              <a:ext uri="{FF2B5EF4-FFF2-40B4-BE49-F238E27FC236}">
                <a16:creationId xmlns:a16="http://schemas.microsoft.com/office/drawing/2014/main" id="{6AFCC8EF-357D-D7F1-0473-72DEEA183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4953" y="5350220"/>
            <a:ext cx="1296857" cy="139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sconsin Silhouette Map Stock Illustration - Download Image Now - Wisconsin,  Map, Outline - iStock">
            <a:extLst>
              <a:ext uri="{FF2B5EF4-FFF2-40B4-BE49-F238E27FC236}">
                <a16:creationId xmlns:a16="http://schemas.microsoft.com/office/drawing/2014/main" id="{92C7E2F7-C9F1-F22D-1999-6DDCD4EF8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477" y="5446871"/>
            <a:ext cx="1264647" cy="126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ector Isolated Simplified Illustration Icon With Black Maps Silhouette Of  State Of New Mexico White Background Stock Illustration - Download Image  Now - iStock">
            <a:extLst>
              <a:ext uri="{FF2B5EF4-FFF2-40B4-BE49-F238E27FC236}">
                <a16:creationId xmlns:a16="http://schemas.microsoft.com/office/drawing/2014/main" id="{5332F5A6-FF9B-2137-F339-E04FAC962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128" y="4387413"/>
            <a:ext cx="1194262" cy="131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563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Magnifying glasses on yellow backdrop">
            <a:extLst>
              <a:ext uri="{FF2B5EF4-FFF2-40B4-BE49-F238E27FC236}">
                <a16:creationId xmlns:a16="http://schemas.microsoft.com/office/drawing/2014/main" id="{2E322A12-FCAB-B982-8E41-6AA145BC11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9" r="23748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C37F0-7276-FD3C-2B05-D1A4ADA3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Committee to Study PMBR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7D638-E0EE-100B-8CA5-242997949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7" y="2225444"/>
            <a:ext cx="7100356" cy="4878526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Early 2021: ODC assembled a committee to consider PMBR for Ohio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Members represented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ODC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Board of Professional Conduct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Bar counsel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Discipline defense bar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Monthly meetings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Reviewed other state programs, PMBR literature, ABA and NOBC recommendations, discipline statistics for solo and small firm practitioners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Met with Illinois PMBR coordinator and watched Illinois educational modules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Presented rule proposal to the Supreme Court; published for public comment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60130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8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8" name="Rectangle 9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9FFAA-674D-1B40-A9D3-DBD89BD39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4" y="2340298"/>
            <a:ext cx="7099391" cy="4935721"/>
          </a:xfrm>
        </p:spPr>
        <p:txBody>
          <a:bodyPr>
            <a:noAutofit/>
          </a:bodyPr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700" dirty="0"/>
              <a:t>March 2, 2023: Supreme Court adopts PMBR and amendments to Gov.Bar R. V and VI (effective January 1, 2025)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700" dirty="0"/>
              <a:t>New registration requirements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700" dirty="0"/>
              <a:t>Whether professional liability insurance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700" dirty="0"/>
              <a:t>If solo practitioner, whether succession plan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700" dirty="0"/>
              <a:t>Other states/territories of admission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700" dirty="0"/>
              <a:t>New registration consequences for 2025-2027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700" dirty="0"/>
              <a:t>If no insurance and engaged in the private practice of law</a:t>
            </a:r>
          </a:p>
          <a:p>
            <a:pPr lvl="2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700" dirty="0"/>
              <a:t>Complete ODC’s free online education course on the ethical operation of a law practice</a:t>
            </a:r>
          </a:p>
          <a:p>
            <a:pPr lvl="2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700" dirty="0"/>
              <a:t>Information regarding participation is confidential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700" dirty="0"/>
              <a:t>Lawyer is prevented from registering when:</a:t>
            </a:r>
          </a:p>
          <a:p>
            <a:pPr lvl="2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700" dirty="0"/>
              <a:t>Failure to complete the ODC course OR</a:t>
            </a:r>
          </a:p>
          <a:p>
            <a:pPr lvl="2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700" dirty="0"/>
              <a:t>Failure to obtain professional liability insurance</a:t>
            </a:r>
          </a:p>
        </p:txBody>
      </p:sp>
      <p:pic>
        <p:nvPicPr>
          <p:cNvPr id="19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18E43554-60B3-0B01-A2C5-DB94CA333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03" r="545" b="-1"/>
          <a:stretch/>
        </p:blipFill>
        <p:spPr>
          <a:xfrm>
            <a:off x="7425321" y="1495435"/>
            <a:ext cx="4020552" cy="452436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5458C-7F03-DD6E-2E75-236E3F765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37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sz="4000" dirty="0"/>
              <a:t>Rule Amendments</a:t>
            </a: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8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F86A-D5CD-0D81-2883-CD001676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71" y="1209676"/>
            <a:ext cx="7087552" cy="876299"/>
          </a:xfrm>
        </p:spPr>
        <p:txBody>
          <a:bodyPr>
            <a:noAutofit/>
          </a:bodyPr>
          <a:lstStyle/>
          <a:p>
            <a:pPr algn="ctr"/>
            <a:r>
              <a:rPr lang="en-US" sz="3400" dirty="0"/>
              <a:t>How Does It Work?</a:t>
            </a:r>
            <a:br>
              <a:rPr lang="en-US" sz="3400" dirty="0"/>
            </a:br>
            <a:br>
              <a:rPr lang="en-US" sz="3400" dirty="0"/>
            </a:b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89548-02E4-A90B-8C77-745A5DA40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424" y="2081352"/>
            <a:ext cx="6423211" cy="4776647"/>
          </a:xfrm>
        </p:spPr>
        <p:txBody>
          <a:bodyPr>
            <a:noAutofit/>
          </a:bodyPr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Starting in 2025-2027 registration biennium and every two years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Attorneys engaged in the private practice of law as defined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600" dirty="0"/>
              <a:t>Carry professional liability insurance </a:t>
            </a:r>
            <a:r>
              <a:rPr lang="en-US" sz="2600" u="sng" dirty="0"/>
              <a:t>OR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600" dirty="0"/>
              <a:t>Take the </a:t>
            </a:r>
            <a:r>
              <a:rPr lang="en-US" sz="2600" i="1" dirty="0"/>
              <a:t>free</a:t>
            </a:r>
            <a:r>
              <a:rPr lang="en-US" sz="2600" dirty="0"/>
              <a:t>, </a:t>
            </a:r>
            <a:r>
              <a:rPr lang="en-US" sz="2600" i="1" dirty="0"/>
              <a:t>online</a:t>
            </a:r>
            <a:r>
              <a:rPr lang="en-US" sz="2600" dirty="0"/>
              <a:t> PMBR course (for CLE credit)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600" u="sng" dirty="0"/>
              <a:t>Before</a:t>
            </a:r>
            <a:r>
              <a:rPr lang="en-US" sz="2600" dirty="0"/>
              <a:t> registration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Participation is confidential (aggregate statistics are permitted)</a:t>
            </a:r>
          </a:p>
        </p:txBody>
      </p:sp>
      <p:pic>
        <p:nvPicPr>
          <p:cNvPr id="3074" name="Picture 2" descr="White puzzle with one red piece">
            <a:extLst>
              <a:ext uri="{FF2B5EF4-FFF2-40B4-BE49-F238E27FC236}">
                <a16:creationId xmlns:a16="http://schemas.microsoft.com/office/drawing/2014/main" id="{D4C7052D-3029-60CC-F735-EEF8A488F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422" y="2840478"/>
            <a:ext cx="5395606" cy="303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36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61C1A-41D0-21C8-3D57-7ABE2C51B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Attorneys Exempt from the </a:t>
            </a:r>
            <a:br>
              <a:rPr lang="en-US" dirty="0"/>
            </a:br>
            <a:r>
              <a:rPr lang="en-US" dirty="0"/>
              <a:t>PMBR Requirement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A7649-4861-D245-7944-213896EA8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1258" y="2336872"/>
            <a:ext cx="6966857" cy="4185848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6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/>
              <a:t>Registered as corporate counsel</a:t>
            </a:r>
          </a:p>
          <a:p>
            <a:pPr marL="342900" indent="-342900">
              <a:lnSpc>
                <a:spcPct val="16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/>
              <a:t>Employed by an organizational client or governmental entity and does not represent clients outside that capacity</a:t>
            </a:r>
          </a:p>
          <a:p>
            <a:pPr marL="342900" indent="-342900">
              <a:lnSpc>
                <a:spcPct val="16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/>
              <a:t>Registered as a military legal assistance attorney</a:t>
            </a:r>
          </a:p>
          <a:p>
            <a:pPr marL="342900" indent="-342900">
              <a:lnSpc>
                <a:spcPct val="16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/>
              <a:t>Registered as an emeritus pro bono attorney</a:t>
            </a:r>
          </a:p>
          <a:p>
            <a:pPr marL="342900" indent="-342900">
              <a:lnSpc>
                <a:spcPct val="16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/>
              <a:t>No longer practicing law in any capacity</a:t>
            </a:r>
          </a:p>
          <a:p>
            <a:pPr marL="342900" indent="-342900">
              <a:lnSpc>
                <a:spcPct val="160000"/>
              </a:lnSpc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en-US" sz="2900" dirty="0"/>
              <a:t>Newly admitted and in the first registration biennium</a:t>
            </a:r>
          </a:p>
          <a:p>
            <a:endParaRPr lang="en-US" dirty="0"/>
          </a:p>
        </p:txBody>
      </p:sp>
      <p:pic>
        <p:nvPicPr>
          <p:cNvPr id="2050" name="Picture 2" descr="Paper boats on a blackboard">
            <a:extLst>
              <a:ext uri="{FF2B5EF4-FFF2-40B4-BE49-F238E27FC236}">
                <a16:creationId xmlns:a16="http://schemas.microsoft.com/office/drawing/2014/main" id="{F3EB71BC-CD6B-71FD-8A00-176EA3FDB7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8488" y="2524126"/>
            <a:ext cx="5022962" cy="37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86554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1172</TotalTime>
  <Words>861</Words>
  <Application>Microsoft Office PowerPoint</Application>
  <PresentationFormat>Widescreen</PresentationFormat>
  <Paragraphs>126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</vt:lpstr>
      <vt:lpstr>Berlin</vt:lpstr>
      <vt:lpstr>PMBR Update</vt:lpstr>
      <vt:lpstr>What is PMBR?</vt:lpstr>
      <vt:lpstr>Proactive Regulation:   Existing Examples  </vt:lpstr>
      <vt:lpstr>PMBR Focus = Law Practice Management</vt:lpstr>
      <vt:lpstr>PMBR in Other States</vt:lpstr>
      <vt:lpstr>Committee to Study PMBR</vt:lpstr>
      <vt:lpstr>Rule Amendments</vt:lpstr>
      <vt:lpstr>How Does It Work?  </vt:lpstr>
      <vt:lpstr>Attorneys Exempt from the  PMBR Requirement</vt:lpstr>
      <vt:lpstr>Sample PMBR Course Topics</vt:lpstr>
      <vt:lpstr>Answers to FAQs</vt:lpstr>
      <vt:lpstr>What’s Next?</vt:lpstr>
      <vt:lpstr>Conference of Chief Justices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Hall, Michelle</dc:creator>
  <cp:lastModifiedBy>Dove, Rick</cp:lastModifiedBy>
  <cp:revision>28</cp:revision>
  <dcterms:created xsi:type="dcterms:W3CDTF">2022-10-03T11:55:14Z</dcterms:created>
  <dcterms:modified xsi:type="dcterms:W3CDTF">2023-10-09T19:28:00Z</dcterms:modified>
</cp:coreProperties>
</file>