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4F6F"/>
    <a:srgbClr val="C47F5F"/>
    <a:srgbClr val="98A2AE"/>
    <a:srgbClr val="F3D5BE"/>
    <a:srgbClr val="F6F1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9630" autoAdjust="0"/>
  </p:normalViewPr>
  <p:slideViewPr>
    <p:cSldViewPr snapToGrid="0">
      <p:cViewPr varScale="1">
        <p:scale>
          <a:sx n="52" d="100"/>
          <a:sy n="52" d="100"/>
        </p:scale>
        <p:origin x="11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3F695209-EAC3-47B1-AC91-2C9EEAD28330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7EC3AFBC-56BB-44E7-9ED4-B600E52B6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706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C3AFBC-56BB-44E7-9ED4-B600E52B6F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5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C3AFBC-56BB-44E7-9ED4-B600E52B6F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64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C3AFBC-56BB-44E7-9ED4-B600E52B6F7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11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C3AFBC-56BB-44E7-9ED4-B600E52B6F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575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C3AFBC-56BB-44E7-9ED4-B600E52B6F7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489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C3AFBC-56BB-44E7-9ED4-B600E52B6F7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58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C3AFBC-56BB-44E7-9ED4-B600E52B6F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782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C3AFBC-56BB-44E7-9ED4-B600E52B6F7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4461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C3AFBC-56BB-44E7-9ED4-B600E52B6F7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33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9583D-AEE0-4688-AFEA-B09DD37E48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C0BDE9-4AFA-472B-905E-04B7807763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8B6D9-731B-4595-ABD5-677FB0299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8934-D631-4F9E-AE7B-6674DBB86975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0CA2E-8054-4846-AA29-9A05E6556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05D1D-6B44-4E04-880D-867C17F5E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7E92-95B6-4494-BF6B-0480B4DD5F1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picture containing logo&#10;&#10;Description automatically generated">
            <a:extLst>
              <a:ext uri="{FF2B5EF4-FFF2-40B4-BE49-F238E27FC236}">
                <a16:creationId xmlns:a16="http://schemas.microsoft.com/office/drawing/2014/main" id="{D08A9426-B307-4BD5-B693-7A5B223C9A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6196" y="4790661"/>
            <a:ext cx="1748251" cy="1748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923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15FE7-DE64-4209-816C-76580573C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B1091F-ADB8-45F3-BD8A-8D4636C542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0A04D-B560-4ABA-9C69-3042D3364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8934-D631-4F9E-AE7B-6674DBB86975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FFD71F-193B-470C-82BE-4EB339667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0FFB0-EA76-4667-A477-6C9E442B4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7E92-95B6-4494-BF6B-0480B4DD5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6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F0D3F3-4477-475E-8587-56755B637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82EE6B-DD5A-4ED2-A481-19848753C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F024B-FA7C-4100-8354-92771D239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8934-D631-4F9E-AE7B-6674DBB86975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78E54-289D-4219-B307-AF268F8DD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1AE4E-93FE-40DA-9CD8-41B01F99F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7E92-95B6-4494-BF6B-0480B4DD5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538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0649F-3081-4472-83F0-2BD407BE3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9D994-F5C7-46C4-86EE-55527A847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86BA0-9D58-4D44-B348-87497C1EC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8934-D631-4F9E-AE7B-6674DBB86975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84FF6-395F-4FF2-9D25-3281DCD09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802C0-0830-48D1-9948-5C2C37AA4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7E92-95B6-4494-BF6B-0480B4DD5F1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E59CB8-B3C5-448C-ADAC-945ED963F4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29860" y="4789208"/>
            <a:ext cx="1749704" cy="174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9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4019F-BF35-4C5E-964F-A0F2DEB41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4B32D-5666-4F3C-95F3-BA48C9FC8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441EB-41BB-4E94-8E16-AB5DA5DB6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8934-D631-4F9E-AE7B-6674DBB86975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01188-C092-443E-A82D-6A0CA8532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DE888-0B79-4BFA-B9BB-887B67ED3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7E92-95B6-4494-BF6B-0480B4DD5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65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45F78-EF55-47D0-AF52-D34F87C03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6C58A-BBA7-448E-B80E-C3D0FC13E7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996E2B-C583-4D3B-A85A-6BE6725767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82D879-E8DC-4405-8131-A3B24952F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8934-D631-4F9E-AE7B-6674DBB86975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B8CDA3-31C4-46C0-B02E-E8C4B1FCC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D3470-249C-4DE6-8794-A69A52CF9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7E92-95B6-4494-BF6B-0480B4DD5F1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FF7B22-7097-4C7E-AAD3-E6AC1C06D41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59678" y="4789208"/>
            <a:ext cx="1749704" cy="174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012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88051-6E34-44E2-AEA8-827F0CA1C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E78C8-F621-4C7F-90F2-07FADD764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AC4DDF-BCA7-43FF-91DB-7F69BBB2A4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836DCC-1F9A-4994-BA3A-467591C4FE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4FA41-D3E3-4A0B-98AE-D2EE0CC181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001CF4-EA52-4FD2-A8BE-C509952DA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8934-D631-4F9E-AE7B-6674DBB86975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7E52E4-6629-4585-B277-7E38D3837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D14FA6-9CD3-4B5D-A9C1-4FE61099E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7E92-95B6-4494-BF6B-0480B4DD5F10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240A4A6-5EE9-440D-9B75-3362863632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09984" y="4789208"/>
            <a:ext cx="1749704" cy="174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688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49B27-B9AA-4FF9-8D61-267A83578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CEA71F-C016-4528-A037-113BA0E60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8934-D631-4F9E-AE7B-6674DBB86975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01DD3D-15AE-45F6-822C-AC4F24F09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F77F74-DE69-420E-9CD4-F21BED58B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7E92-95B6-4494-BF6B-0480B4DD5F10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696D7AB-433F-4379-AFF3-4773D2EA167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13087" y="4789208"/>
            <a:ext cx="1749704" cy="174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342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7FBE1B-8316-4F1E-A880-89F233410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8934-D631-4F9E-AE7B-6674DBB86975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C8CBA4-27DB-43FA-A5D0-AC3D430B9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A2B570-5219-4BE6-B527-2BC4AEFE2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7E92-95B6-4494-BF6B-0480B4DD5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41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DD6E7-8AAC-42C3-BDF3-6843547ED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BF45C-7F83-49AC-9F3D-8434BD5A6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D647C6-257D-4CA5-905C-1EC19DF68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1F75AC-A54D-4872-A366-D3745FE71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8934-D631-4F9E-AE7B-6674DBB86975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ED54A-3513-4E2E-B77B-ED58682DD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219351-1871-4D38-AE60-DD559E591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7E92-95B6-4494-BF6B-0480B4DD5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85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83727-F61C-41F8-A064-45252CA93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2AD4AA-BF56-42C4-8DA6-1BF890BA5F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6048DB-D529-4FA9-BAEE-20D88B9058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F30D04-4500-4F29-88BF-F78D2182E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8934-D631-4F9E-AE7B-6674DBB86975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2224E9-8446-4421-8C54-FF2C14443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60ACA5-60C3-4FA9-8CF9-BA0B315E7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7E92-95B6-4494-BF6B-0480B4DD5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0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1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56589A-75FC-437C-9763-DE5E1B487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AE6514-38FB-41E0-8962-AF6FC3A0DF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E27AE-AD2E-4D8C-BE98-0DD5BEC7D2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88934-D631-4F9E-AE7B-6674DBB86975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DCF87-3636-45D5-95EB-02B13FF40E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003C7-B724-47EA-A0A6-AAA3C790F1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07E92-95B6-4494-BF6B-0480B4DD5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80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42144-675C-4AC8-8C50-084001A91D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9100" y="546100"/>
            <a:ext cx="11353800" cy="2387600"/>
          </a:xfrm>
        </p:spPr>
        <p:txBody>
          <a:bodyPr>
            <a:normAutofit/>
          </a:bodyPr>
          <a:lstStyle/>
          <a:p>
            <a:r>
              <a:rPr lang="en-US" sz="4900" b="1" i="1" dirty="0">
                <a:solidFill>
                  <a:srgbClr val="C47F5F"/>
                </a:solidFill>
                <a:effectLst/>
                <a:latin typeface="Georgia Pro" panose="02040502050405020303" pitchFamily="18" charset="0"/>
                <a:ea typeface="Calibri" panose="020F0502020204030204" pitchFamily="34" charset="0"/>
              </a:rPr>
              <a:t>Respondent’s Counsel Roundtable</a:t>
            </a:r>
            <a:br>
              <a:rPr lang="en-US" sz="1800" dirty="0">
                <a:solidFill>
                  <a:srgbClr val="C47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dirty="0">
              <a:solidFill>
                <a:srgbClr val="C47F5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DD816D-0C61-449C-BFFD-E8F86481A8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74900"/>
            <a:ext cx="9144000" cy="3556000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454F6F"/>
              </a:solidFill>
              <a:latin typeface="Georgia Pro" panose="02040502050405020303" pitchFamily="18" charset="0"/>
            </a:endParaRPr>
          </a:p>
          <a:p>
            <a:r>
              <a:rPr lang="en-US" sz="3600" dirty="0">
                <a:solidFill>
                  <a:srgbClr val="454F6F"/>
                </a:solidFill>
                <a:latin typeface="Georgia Pro" panose="02040502050405020303" pitchFamily="18" charset="0"/>
              </a:rPr>
              <a:t>Jonathan E. Coughlan</a:t>
            </a:r>
          </a:p>
          <a:p>
            <a:r>
              <a:rPr lang="en-US" sz="3600" dirty="0">
                <a:solidFill>
                  <a:srgbClr val="454F6F"/>
                </a:solidFill>
                <a:latin typeface="Georgia Pro" panose="02040502050405020303" pitchFamily="18" charset="0"/>
              </a:rPr>
              <a:t>Alvin Mathews</a:t>
            </a:r>
          </a:p>
          <a:p>
            <a:r>
              <a:rPr lang="en-US" sz="3600" dirty="0">
                <a:solidFill>
                  <a:srgbClr val="454F6F"/>
                </a:solidFill>
                <a:latin typeface="Georgia Pro" panose="02040502050405020303" pitchFamily="18" charset="0"/>
              </a:rPr>
              <a:t>Monica Sansalone</a:t>
            </a:r>
          </a:p>
          <a:p>
            <a:r>
              <a:rPr lang="en-US" sz="3600" dirty="0">
                <a:solidFill>
                  <a:srgbClr val="454F6F"/>
                </a:solidFill>
                <a:latin typeface="Georgia Pro" panose="02040502050405020303" pitchFamily="18" charset="0"/>
              </a:rPr>
              <a:t>Lisa Zaring</a:t>
            </a:r>
          </a:p>
          <a:p>
            <a:r>
              <a:rPr lang="en-US" sz="3600" dirty="0">
                <a:solidFill>
                  <a:srgbClr val="454F6F"/>
                </a:solidFill>
                <a:latin typeface="Georgia Pro" panose="02040502050405020303" pitchFamily="18" charset="0"/>
              </a:rPr>
              <a:t>Heather Zirke, Moderator</a:t>
            </a:r>
          </a:p>
        </p:txBody>
      </p:sp>
    </p:spTree>
    <p:extLst>
      <p:ext uri="{BB962C8B-B14F-4D97-AF65-F5344CB8AC3E}">
        <p14:creationId xmlns:p14="http://schemas.microsoft.com/office/powerpoint/2010/main" val="2017712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77578-F679-4670-8684-A54BFFE5E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47F5F"/>
                </a:solidFill>
              </a:rPr>
              <a:t>PROSPECTIVE CLIENT SCREENING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3ACB3-8265-40F9-A205-B0EF334AC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4925"/>
            <a:ext cx="10515600" cy="2530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rgbClr val="454F6F"/>
                </a:solidFill>
              </a:rPr>
              <a:t>Grievance Investigations</a:t>
            </a:r>
          </a:p>
          <a:p>
            <a:pPr marL="0" indent="0" algn="ctr">
              <a:buNone/>
            </a:pPr>
            <a:r>
              <a:rPr lang="en-US" sz="4800" dirty="0">
                <a:solidFill>
                  <a:srgbClr val="454F6F"/>
                </a:solidFill>
              </a:rPr>
              <a:t>v.</a:t>
            </a:r>
          </a:p>
          <a:p>
            <a:pPr marL="0" indent="0" algn="ctr">
              <a:buNone/>
            </a:pPr>
            <a:r>
              <a:rPr lang="en-US" sz="4800" dirty="0">
                <a:solidFill>
                  <a:srgbClr val="454F6F"/>
                </a:solidFill>
              </a:rPr>
              <a:t>Malpractice Cases</a:t>
            </a:r>
          </a:p>
        </p:txBody>
      </p:sp>
    </p:spTree>
    <p:extLst>
      <p:ext uri="{BB962C8B-B14F-4D97-AF65-F5344CB8AC3E}">
        <p14:creationId xmlns:p14="http://schemas.microsoft.com/office/powerpoint/2010/main" val="3872380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77578-F679-4670-8684-A54BFFE5E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C47F5F"/>
                </a:solidFill>
              </a:rPr>
              <a:t>RESPONDING TO LOIs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3ACB3-8265-40F9-A205-B0EF334AC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8825"/>
            <a:ext cx="10515600" cy="3559175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454F6F"/>
                </a:solidFill>
              </a:rPr>
              <a:t>Due diligence</a:t>
            </a:r>
          </a:p>
          <a:p>
            <a:r>
              <a:rPr lang="en-US" sz="4800" dirty="0">
                <a:solidFill>
                  <a:srgbClr val="454F6F"/>
                </a:solidFill>
              </a:rPr>
              <a:t>Damage control</a:t>
            </a:r>
          </a:p>
          <a:p>
            <a:r>
              <a:rPr lang="en-US" sz="4800" dirty="0">
                <a:solidFill>
                  <a:srgbClr val="454F6F"/>
                </a:solidFill>
              </a:rPr>
              <a:t>Making early admissions</a:t>
            </a:r>
          </a:p>
          <a:p>
            <a:r>
              <a:rPr lang="en-US" sz="4800" dirty="0">
                <a:solidFill>
                  <a:srgbClr val="454F6F"/>
                </a:solidFill>
              </a:rPr>
              <a:t>Client education</a:t>
            </a:r>
          </a:p>
        </p:txBody>
      </p:sp>
    </p:spTree>
    <p:extLst>
      <p:ext uri="{BB962C8B-B14F-4D97-AF65-F5344CB8AC3E}">
        <p14:creationId xmlns:p14="http://schemas.microsoft.com/office/powerpoint/2010/main" val="950995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77578-F679-4670-8684-A54BFFE5E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C47F5F"/>
                </a:solidFill>
              </a:rPr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3ACB3-8265-40F9-A205-B0EF334AC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8825"/>
            <a:ext cx="10515600" cy="3559175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454F6F"/>
                </a:solidFill>
              </a:rPr>
              <a:t>Working with volunteers</a:t>
            </a:r>
          </a:p>
          <a:p>
            <a:r>
              <a:rPr lang="en-US" sz="4800" dirty="0">
                <a:solidFill>
                  <a:srgbClr val="454F6F"/>
                </a:solidFill>
              </a:rPr>
              <a:t>Spiraling investigations</a:t>
            </a:r>
          </a:p>
          <a:p>
            <a:r>
              <a:rPr lang="en-US" sz="4800" dirty="0">
                <a:solidFill>
                  <a:srgbClr val="454F6F"/>
                </a:solidFill>
              </a:rPr>
              <a:t>In-person meetings</a:t>
            </a:r>
          </a:p>
          <a:p>
            <a:r>
              <a:rPr lang="en-US" sz="4800" dirty="0">
                <a:solidFill>
                  <a:srgbClr val="454F6F"/>
                </a:solidFill>
              </a:rPr>
              <a:t>Client wants to assert their “rights”</a:t>
            </a:r>
          </a:p>
        </p:txBody>
      </p:sp>
    </p:spTree>
    <p:extLst>
      <p:ext uri="{BB962C8B-B14F-4D97-AF65-F5344CB8AC3E}">
        <p14:creationId xmlns:p14="http://schemas.microsoft.com/office/powerpoint/2010/main" val="2983892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77578-F679-4670-8684-A54BFFE5E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C47F5F"/>
                </a:solidFill>
              </a:rPr>
              <a:t>SUBSTANCE USE/MENTAL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3ACB3-8265-40F9-A205-B0EF334AC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8825"/>
            <a:ext cx="10515600" cy="3559175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454F6F"/>
                </a:solidFill>
              </a:rPr>
              <a:t>Recommending OLAP</a:t>
            </a:r>
          </a:p>
          <a:p>
            <a:r>
              <a:rPr lang="en-US" sz="4800" dirty="0">
                <a:solidFill>
                  <a:srgbClr val="454F6F"/>
                </a:solidFill>
              </a:rPr>
              <a:t>Mitigation v. Confidentiality</a:t>
            </a:r>
          </a:p>
          <a:p>
            <a:r>
              <a:rPr lang="en-US" sz="4800" dirty="0">
                <a:solidFill>
                  <a:srgbClr val="454F6F"/>
                </a:solidFill>
              </a:rPr>
              <a:t>“I don’t have a problem.”</a:t>
            </a:r>
          </a:p>
        </p:txBody>
      </p:sp>
    </p:spTree>
    <p:extLst>
      <p:ext uri="{BB962C8B-B14F-4D97-AF65-F5344CB8AC3E}">
        <p14:creationId xmlns:p14="http://schemas.microsoft.com/office/powerpoint/2010/main" val="309384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77578-F679-4670-8684-A54BFFE5E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C47F5F"/>
                </a:solidFill>
              </a:rPr>
              <a:t>WAIVING PROBABLE CAUSE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3ACB3-8265-40F9-A205-B0EF334AC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625"/>
            <a:ext cx="10515600" cy="2962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8800" dirty="0"/>
          </a:p>
          <a:p>
            <a:pPr marL="0" indent="0" algn="ctr">
              <a:buNone/>
            </a:pPr>
            <a:r>
              <a:rPr lang="en-US" sz="8800" dirty="0">
                <a:solidFill>
                  <a:srgbClr val="454F6F"/>
                </a:solidFill>
              </a:rPr>
              <a:t>Do you do it?</a:t>
            </a:r>
          </a:p>
        </p:txBody>
      </p:sp>
    </p:spTree>
    <p:extLst>
      <p:ext uri="{BB962C8B-B14F-4D97-AF65-F5344CB8AC3E}">
        <p14:creationId xmlns:p14="http://schemas.microsoft.com/office/powerpoint/2010/main" val="4200533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77578-F679-4670-8684-A54BFFE5E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C47F5F"/>
                </a:solidFill>
              </a:rPr>
              <a:t>STIPULATIONS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3ACB3-8265-40F9-A205-B0EF334AC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8825"/>
            <a:ext cx="10515600" cy="1844675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454F6F"/>
                </a:solidFill>
              </a:rPr>
              <a:t>Fighting misconceptions</a:t>
            </a:r>
          </a:p>
          <a:p>
            <a:r>
              <a:rPr lang="en-US" sz="4800" dirty="0">
                <a:solidFill>
                  <a:srgbClr val="454F6F"/>
                </a:solidFill>
              </a:rPr>
              <a:t>Controlling the narrative</a:t>
            </a:r>
          </a:p>
        </p:txBody>
      </p:sp>
    </p:spTree>
    <p:extLst>
      <p:ext uri="{BB962C8B-B14F-4D97-AF65-F5344CB8AC3E}">
        <p14:creationId xmlns:p14="http://schemas.microsoft.com/office/powerpoint/2010/main" val="2715693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77578-F679-4670-8684-A54BFFE5E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C47F5F"/>
                </a:solidFill>
              </a:rPr>
              <a:t>PREPARING FOR A FORMAL HEARING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3ACB3-8265-40F9-A205-B0EF334AC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8825"/>
            <a:ext cx="10515600" cy="2720975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454F6F"/>
                </a:solidFill>
              </a:rPr>
              <a:t>Client’s testimony</a:t>
            </a:r>
          </a:p>
          <a:p>
            <a:r>
              <a:rPr lang="en-US" sz="4800" dirty="0">
                <a:solidFill>
                  <a:srgbClr val="454F6F"/>
                </a:solidFill>
              </a:rPr>
              <a:t>“Stick to the </a:t>
            </a:r>
            <a:r>
              <a:rPr lang="en-US" sz="4800" dirty="0" err="1">
                <a:solidFill>
                  <a:srgbClr val="454F6F"/>
                </a:solidFill>
              </a:rPr>
              <a:t>stips</a:t>
            </a:r>
            <a:r>
              <a:rPr lang="en-US" sz="4800" dirty="0">
                <a:solidFill>
                  <a:srgbClr val="454F6F"/>
                </a:solidFill>
              </a:rPr>
              <a:t>”</a:t>
            </a:r>
          </a:p>
          <a:p>
            <a:r>
              <a:rPr lang="en-US" sz="4800" dirty="0">
                <a:solidFill>
                  <a:srgbClr val="454F6F"/>
                </a:solidFill>
              </a:rPr>
              <a:t>Panel questions</a:t>
            </a:r>
          </a:p>
          <a:p>
            <a:pPr marL="0" indent="0">
              <a:buNone/>
            </a:pPr>
            <a:endParaRPr lang="en-US" sz="4800" dirty="0">
              <a:solidFill>
                <a:srgbClr val="454F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664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77578-F679-4670-8684-A54BFFE5E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C47F5F"/>
                </a:solidFill>
              </a:rPr>
              <a:t>CHARACTER EVIDENCE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3ACB3-8265-40F9-A205-B0EF334AC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8825"/>
            <a:ext cx="10515600" cy="2720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dirty="0">
              <a:solidFill>
                <a:srgbClr val="454F6F"/>
              </a:solidFill>
            </a:endParaRPr>
          </a:p>
          <a:p>
            <a:pPr marL="0" indent="0" algn="ctr">
              <a:buNone/>
            </a:pPr>
            <a:r>
              <a:rPr lang="en-US" sz="7200" dirty="0">
                <a:solidFill>
                  <a:srgbClr val="454F6F"/>
                </a:solidFill>
              </a:rPr>
              <a:t>“Quality over quantity.”</a:t>
            </a:r>
          </a:p>
          <a:p>
            <a:pPr marL="0" indent="0">
              <a:buNone/>
            </a:pPr>
            <a:endParaRPr lang="en-US" sz="4800" dirty="0">
              <a:solidFill>
                <a:srgbClr val="454F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208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5751</TotalTime>
  <Words>118</Words>
  <Application>Microsoft Office PowerPoint</Application>
  <PresentationFormat>Widescreen</PresentationFormat>
  <Paragraphs>47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Georgia Pro</vt:lpstr>
      <vt:lpstr>Office Theme</vt:lpstr>
      <vt:lpstr>Respondent’s Counsel Roundtable </vt:lpstr>
      <vt:lpstr>PROSPECTIVE CLIENT SCREENING</vt:lpstr>
      <vt:lpstr>RESPONDING TO LOIs</vt:lpstr>
      <vt:lpstr>CHALLENGES</vt:lpstr>
      <vt:lpstr>SUBSTANCE USE/MENTAL HEALTH</vt:lpstr>
      <vt:lpstr>WAIVING PROBABLE CAUSE</vt:lpstr>
      <vt:lpstr>STIPULATIONS</vt:lpstr>
      <vt:lpstr>PREPARING FOR A FORMAL HEARING</vt:lpstr>
      <vt:lpstr>CHARACTER EVIDENCE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Zirke</dc:creator>
  <cp:lastModifiedBy>Dove, Rick</cp:lastModifiedBy>
  <cp:revision>6</cp:revision>
  <cp:lastPrinted>2022-03-24T13:18:57Z</cp:lastPrinted>
  <dcterms:created xsi:type="dcterms:W3CDTF">2022-01-18T19:22:54Z</dcterms:created>
  <dcterms:modified xsi:type="dcterms:W3CDTF">2023-10-18T11:41:01Z</dcterms:modified>
</cp:coreProperties>
</file>