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26"/>
  </p:notesMasterIdLst>
  <p:handoutMasterIdLst>
    <p:handoutMasterId r:id="rId27"/>
  </p:handoutMasterIdLst>
  <p:sldIdLst>
    <p:sldId id="397" r:id="rId2"/>
    <p:sldId id="530" r:id="rId3"/>
    <p:sldId id="562" r:id="rId4"/>
    <p:sldId id="488" r:id="rId5"/>
    <p:sldId id="568" r:id="rId6"/>
    <p:sldId id="528" r:id="rId7"/>
    <p:sldId id="574" r:id="rId8"/>
    <p:sldId id="531" r:id="rId9"/>
    <p:sldId id="563" r:id="rId10"/>
    <p:sldId id="529" r:id="rId11"/>
    <p:sldId id="566" r:id="rId12"/>
    <p:sldId id="573" r:id="rId13"/>
    <p:sldId id="576" r:id="rId14"/>
    <p:sldId id="527" r:id="rId15"/>
    <p:sldId id="567" r:id="rId16"/>
    <p:sldId id="572" r:id="rId17"/>
    <p:sldId id="564" r:id="rId18"/>
    <p:sldId id="558" r:id="rId19"/>
    <p:sldId id="560" r:id="rId20"/>
    <p:sldId id="571" r:id="rId21"/>
    <p:sldId id="575" r:id="rId22"/>
    <p:sldId id="419" r:id="rId23"/>
    <p:sldId id="420" r:id="rId24"/>
    <p:sldId id="421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AD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56" autoAdjust="0"/>
    <p:restoredTop sz="68741" autoAdjust="0"/>
  </p:normalViewPr>
  <p:slideViewPr>
    <p:cSldViewPr>
      <p:cViewPr varScale="1">
        <p:scale>
          <a:sx n="55" d="100"/>
          <a:sy n="55" d="100"/>
        </p:scale>
        <p:origin x="596" y="2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7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accent3">
                  <a:shade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6B3-4CCD-BB34-DCFD5353FD1D}"/>
              </c:ext>
            </c:extLst>
          </c:dPt>
          <c:dPt>
            <c:idx val="1"/>
            <c:bubble3D val="0"/>
            <c:spPr>
              <a:solidFill>
                <a:schemeClr val="accent3">
                  <a:shade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6B3-4CCD-BB34-DCFD5353FD1D}"/>
              </c:ext>
            </c:extLst>
          </c:dPt>
          <c:dPt>
            <c:idx val="2"/>
            <c:bubble3D val="0"/>
            <c:spPr>
              <a:solidFill>
                <a:schemeClr val="accent3">
                  <a:shade val="9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6B3-4CCD-BB34-DCFD5353FD1D}"/>
              </c:ext>
            </c:extLst>
          </c:dPt>
          <c:dPt>
            <c:idx val="3"/>
            <c:bubble3D val="0"/>
            <c:spPr>
              <a:solidFill>
                <a:schemeClr val="accent3">
                  <a:tint val="9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6B3-4CCD-BB34-DCFD5353FD1D}"/>
              </c:ext>
            </c:extLst>
          </c:dPt>
          <c:dPt>
            <c:idx val="4"/>
            <c:bubble3D val="0"/>
            <c:spPr>
              <a:solidFill>
                <a:schemeClr val="accent3">
                  <a:tint val="7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36B3-4CCD-BB34-DCFD5353FD1D}"/>
              </c:ext>
            </c:extLst>
          </c:dPt>
          <c:dPt>
            <c:idx val="5"/>
            <c:bubble3D val="0"/>
            <c:spPr>
              <a:solidFill>
                <a:schemeClr val="accent3">
                  <a:tint val="5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36B3-4CCD-BB34-DCFD5353FD1D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Other </c:v>
                </c:pt>
                <c:pt idx="1">
                  <c:v>Judicial Misconduct</c:v>
                </c:pt>
                <c:pt idx="2">
                  <c:v>Neglect </c:v>
                </c:pt>
                <c:pt idx="3">
                  <c:v>Trial Misconduct </c:v>
                </c:pt>
                <c:pt idx="4">
                  <c:v>IOLTA Issues</c:v>
                </c:pt>
                <c:pt idx="5">
                  <c:v>Excessive Fee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35</c:v>
                </c:pt>
                <c:pt idx="1">
                  <c:v>12</c:v>
                </c:pt>
                <c:pt idx="2">
                  <c:v>29</c:v>
                </c:pt>
                <c:pt idx="3">
                  <c:v>8</c:v>
                </c:pt>
                <c:pt idx="4">
                  <c:v>7</c:v>
                </c:pt>
                <c:pt idx="5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B3-4CCD-BB34-DCFD5353FD1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095895766013379E-2"/>
          <c:y val="1.7385608048993875E-2"/>
          <c:w val="0.95064577143789619"/>
          <c:h val="0.804323693510001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2AE-4F1D-93E0-36BA0D707C26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AE-4F1D-93E0-36BA0D707C26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2AE-4F1D-93E0-36BA0D707C26}"/>
              </c:ext>
            </c:extLst>
          </c:dPt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2AE-4F1D-93E0-36BA0D707C26}"/>
              </c:ext>
            </c:extLst>
          </c:dPt>
          <c:dPt>
            <c:idx val="4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2AE-4F1D-93E0-36BA0D707C26}"/>
              </c:ext>
            </c:extLst>
          </c:dPt>
          <c:cat>
            <c:strRef>
              <c:f>Sheet1!$A$2:$A$6</c:f>
              <c:strCache>
                <c:ptCount val="5"/>
                <c:pt idx="0">
                  <c:v>Solo</c:v>
                </c:pt>
                <c:pt idx="1">
                  <c:v>Small Firm</c:v>
                </c:pt>
                <c:pt idx="2">
                  <c:v>Mid-Large Firm</c:v>
                </c:pt>
                <c:pt idx="3">
                  <c:v>Judge/Gov't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33</c:v>
                </c:pt>
                <c:pt idx="1">
                  <c:v>11</c:v>
                </c:pt>
                <c:pt idx="2">
                  <c:v>2</c:v>
                </c:pt>
                <c:pt idx="3">
                  <c:v>7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4-41DD-AF13-93DA6E7925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4252440"/>
        <c:axId val="487419672"/>
      </c:barChart>
      <c:catAx>
        <c:axId val="484252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419672"/>
        <c:crosses val="autoZero"/>
        <c:auto val="1"/>
        <c:lblAlgn val="ctr"/>
        <c:lblOffset val="100"/>
        <c:noMultiLvlLbl val="0"/>
      </c:catAx>
      <c:valAx>
        <c:axId val="487419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252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0-10 years</c:v>
                </c:pt>
                <c:pt idx="1">
                  <c:v>11-25 years</c:v>
                </c:pt>
                <c:pt idx="2">
                  <c:v>26-39 years</c:v>
                </c:pt>
                <c:pt idx="3">
                  <c:v>40 or more years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20</c:v>
                </c:pt>
                <c:pt idx="2">
                  <c:v>16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33-4955-AABD-2521F59A4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7422416"/>
        <c:axId val="489294168"/>
      </c:barChart>
      <c:catAx>
        <c:axId val="48742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294168"/>
        <c:crosses val="autoZero"/>
        <c:auto val="1"/>
        <c:lblAlgn val="ctr"/>
        <c:lblOffset val="100"/>
        <c:noMultiLvlLbl val="0"/>
      </c:catAx>
      <c:valAx>
        <c:axId val="48929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422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32F4AD7-DFD1-40E2-89A3-B642B70E06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4684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65C09C-FB95-4996-B2A1-22610A398F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49592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6400" y="4415790"/>
            <a:ext cx="6197600" cy="418338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349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9756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53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191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668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423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91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54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5986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61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294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648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9967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168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914400" lvl="2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284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6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36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51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86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805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39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79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0E745A-59CE-4B4F-B872-DB3E765A6B17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Notes Placeholder 5">
            <a:extLst>
              <a:ext uri="{FF2B5EF4-FFF2-40B4-BE49-F238E27FC236}">
                <a16:creationId xmlns:a16="http://schemas.microsoft.com/office/drawing/2014/main" id="{7E090846-5017-46D4-93AA-9975843E85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93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3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9"/>
            <a:ext cx="11777472" cy="16154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95165" y="580641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73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Board of Professional Conduc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51" y="533400"/>
            <a:ext cx="7448469" cy="990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51460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000" cap="all" baseline="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06273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6" name="Title 7"/>
          <p:cNvSpPr>
            <a:spLocks noGrp="1"/>
          </p:cNvSpPr>
          <p:nvPr>
            <p:ph type="ctrTitle"/>
          </p:nvPr>
        </p:nvSpPr>
        <p:spPr>
          <a:xfrm>
            <a:off x="890016" y="342277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3293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200" b="1" cap="all" spc="188" baseline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066800"/>
          </a:xfrm>
          <a:prstGeom prst="rect">
            <a:avLst/>
          </a:prstGeom>
        </p:spPr>
        <p:txBody>
          <a:bodyPr anchor="b"/>
          <a:lstStyle>
            <a:lvl1pPr algn="ctr">
              <a:buNone/>
              <a:defRPr sz="315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21" name="Title 7"/>
          <p:cNvSpPr txBox="1">
            <a:spLocks/>
          </p:cNvSpPr>
          <p:nvPr userDrawn="1"/>
        </p:nvSpPr>
        <p:spPr>
          <a:xfrm>
            <a:off x="895165" y="580641"/>
            <a:ext cx="10363200" cy="838200"/>
          </a:xfrm>
          <a:prstGeom prst="rect">
            <a:avLst/>
          </a:prstGeom>
        </p:spPr>
        <p:txBody>
          <a:bodyPr anchor="b"/>
          <a:lstStyle>
            <a:lvl1pPr algn="ctr" rtl="0" eaLnBrk="1" latinLnBrk="0" hangingPunct="1">
              <a:spcBef>
                <a:spcPct val="0"/>
              </a:spcBef>
              <a:buNone/>
              <a:defRPr kumimoji="0"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44219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9" y="1233771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1875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1875"/>
            </a:lvl1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1" name="Title 7"/>
          <p:cNvSpPr>
            <a:spLocks noGrp="1"/>
          </p:cNvSpPr>
          <p:nvPr>
            <p:ph type="ctrTitle"/>
          </p:nvPr>
        </p:nvSpPr>
        <p:spPr>
          <a:xfrm>
            <a:off x="902509" y="271278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01574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11672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1650" b="1" cap="all" baseline="0" dirty="0" smtClean="0">
                <a:solidFill>
                  <a:srgbClr val="FFFFFF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2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1650" b="1" cap="all" baseline="0"/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29" name="Title 7"/>
          <p:cNvSpPr>
            <a:spLocks noGrp="1"/>
          </p:cNvSpPr>
          <p:nvPr>
            <p:ph type="ctrTitle"/>
          </p:nvPr>
        </p:nvSpPr>
        <p:spPr>
          <a:xfrm>
            <a:off x="901700" y="298704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62766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165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3"/>
            <a:ext cx="3149600" cy="4144963"/>
          </a:xfrm>
        </p:spPr>
        <p:txBody>
          <a:bodyPr/>
          <a:lstStyle>
            <a:lvl1pPr marL="0" indent="0">
              <a:spcAft>
                <a:spcPts val="750"/>
              </a:spcAft>
              <a:buNone/>
              <a:defRPr sz="1200">
                <a:solidFill>
                  <a:srgbClr val="FFFFFF"/>
                </a:solidFill>
              </a:defRPr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17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598699"/>
            <a:ext cx="12192000" cy="25930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6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41"/>
            <a:ext cx="609600" cy="441325"/>
          </a:xfrm>
          <a:prstGeom prst="rect">
            <a:avLst/>
          </a:prstGeom>
        </p:spPr>
        <p:txBody>
          <a:bodyPr/>
          <a:lstStyle/>
          <a:p>
            <a:fld id="{B44E3BCE-D8ED-40AB-9F7C-F679744EDD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750"/>
              </a:spcAft>
              <a:buFontTx/>
              <a:buNone/>
              <a:defRPr sz="1200">
                <a:solidFill>
                  <a:srgbClr val="FFFFFF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8"/>
            <a:ext cx="11777472" cy="16481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2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734" y="5959054"/>
            <a:ext cx="717351" cy="71735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0336" y="304800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10837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ctrTitle"/>
          </p:nvPr>
        </p:nvSpPr>
        <p:spPr>
          <a:xfrm>
            <a:off x="914400" y="2438400"/>
            <a:ext cx="10363200" cy="838200"/>
          </a:xfrm>
          <a:prstGeom prst="rect">
            <a:avLst/>
          </a:prstGeom>
        </p:spPr>
        <p:txBody>
          <a:bodyPr anchor="b"/>
          <a:lstStyle>
            <a:lvl1pPr>
              <a:defRPr sz="4000" cap="all"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352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7"/>
            <a:ext cx="11777472" cy="1648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anchor="ctr" compatLnSpc="1"/>
          <a:lstStyle/>
          <a:p>
            <a:endParaRPr kumimoji="0" lang="en-US" sz="135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5785103"/>
            <a:ext cx="844298" cy="8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80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91" r:id="rId6"/>
    <p:sldLayoutId id="2147483692" r:id="rId7"/>
    <p:sldLayoutId id="2147483693" r:id="rId8"/>
    <p:sldLayoutId id="2147483696" r:id="rId9"/>
    <p:sldLayoutId id="2147483699" r:id="rId10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2475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85000"/>
        <a:buFont typeface="Arial" panose="020B0604020202020204" pitchFamily="34" charset="0"/>
        <a:buChar char="•"/>
        <a:defRPr kumimoji="0"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491490" indent="-285750" algn="l" rtl="0" eaLnBrk="1" latinLnBrk="0" hangingPunct="1">
        <a:spcBef>
          <a:spcPct val="20000"/>
        </a:spcBef>
        <a:buClr>
          <a:schemeClr val="accent2"/>
        </a:buClr>
        <a:buSzPct val="70000"/>
        <a:buFont typeface="Arial" panose="020B0604020202020204" pitchFamily="34" charset="0"/>
        <a:buChar char="•"/>
        <a:defRPr kumimoji="0"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731520" indent="-285750" algn="l" rtl="0" eaLnBrk="1" latinLnBrk="0" hangingPunct="1">
        <a:spcBef>
          <a:spcPct val="20000"/>
        </a:spcBef>
        <a:buClr>
          <a:schemeClr val="accent3"/>
        </a:buClr>
        <a:buSzPct val="75000"/>
        <a:buFont typeface="Arial" panose="020B0604020202020204" pitchFamily="34" charset="0"/>
        <a:buChar char="•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37260" indent="-285750" algn="l" rtl="0" eaLnBrk="1" latinLnBrk="0" hangingPunct="1">
        <a:spcBef>
          <a:spcPct val="20000"/>
        </a:spcBef>
        <a:buClr>
          <a:schemeClr val="accent4"/>
        </a:buClr>
        <a:buSzPct val="70000"/>
        <a:buFont typeface="Arial" panose="020B0604020202020204" pitchFamily="34" charset="0"/>
        <a:buChar char="•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85750" algn="l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3716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77340" indent="-13716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3716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05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19200" y="2895600"/>
            <a:ext cx="9525000" cy="30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 cap="all" baseline="0">
                <a:solidFill>
                  <a:srgbClr val="AD8800"/>
                </a:solidFill>
                <a:latin typeface="ITC New Baskerville Std" pitchFamily="18" charset="0"/>
                <a:ea typeface="+mj-ea"/>
                <a:cs typeface="+mj-cs"/>
              </a:defRPr>
            </a:lvl1pPr>
          </a:lstStyle>
          <a:p>
            <a:br>
              <a:rPr lang="en-US" sz="5000" dirty="0">
                <a:latin typeface="Georgia" pitchFamily="18" charset="0"/>
              </a:rPr>
            </a:br>
            <a:endParaRPr lang="en-US" dirty="0"/>
          </a:p>
          <a:p>
            <a:r>
              <a:rPr lang="en-US" sz="4800" dirty="0">
                <a:latin typeface="Georgia"/>
              </a:rPr>
              <a:t>Case law Update</a:t>
            </a:r>
          </a:p>
          <a:p>
            <a:endParaRPr lang="en-US" sz="2700" cap="none" dirty="0">
              <a:latin typeface="Georgia"/>
            </a:endParaRPr>
          </a:p>
          <a:p>
            <a:r>
              <a:rPr lang="en-US" sz="2700" cap="none" dirty="0">
                <a:latin typeface="Georgia"/>
              </a:rPr>
              <a:t>THE MILLER BECKER SEMINAR (2021)</a:t>
            </a:r>
            <a:endParaRPr lang="en-US" sz="2700" cap="none" dirty="0">
              <a:latin typeface="Georgia" pitchFamily="18" charset="0"/>
            </a:endParaRPr>
          </a:p>
          <a:p>
            <a:endParaRPr lang="en-US" sz="2700" cap="none" dirty="0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en-US" sz="2700" cap="none" dirty="0">
                <a:solidFill>
                  <a:schemeClr val="tx2"/>
                </a:solidFill>
                <a:latin typeface="Georgia" pitchFamily="18" charset="0"/>
              </a:rPr>
              <a:t>Panelists: D. Allan Asbury, Esq., Teri R. Daniel, Esq., Kristi R. McAnaul, Esq.  </a:t>
            </a:r>
          </a:p>
          <a:p>
            <a:endParaRPr lang="en-US" sz="2700" cap="none" dirty="0">
              <a:solidFill>
                <a:schemeClr val="tx2"/>
              </a:solidFill>
              <a:latin typeface="Georgia" pitchFamily="18" charset="0"/>
            </a:endParaRPr>
          </a:p>
          <a:p>
            <a:r>
              <a:rPr lang="en-US" sz="2700" cap="none" dirty="0">
                <a:solidFill>
                  <a:schemeClr val="tx2"/>
                </a:solidFill>
                <a:latin typeface="Georgia" pitchFamily="18" charset="0"/>
              </a:rPr>
              <a:t>  </a:t>
            </a:r>
          </a:p>
          <a:p>
            <a:r>
              <a:rPr lang="en-US" sz="2800" dirty="0">
                <a:latin typeface="Georgia" pitchFamily="18" charset="0"/>
              </a:rPr>
              <a:t>.</a:t>
            </a:r>
          </a:p>
          <a:p>
            <a:endParaRPr lang="en-US" sz="2700" cap="none" dirty="0">
              <a:solidFill>
                <a:schemeClr val="tx2"/>
              </a:solidFill>
              <a:latin typeface="Georgia" pitchFamily="18" charset="0"/>
            </a:endParaRPr>
          </a:p>
          <a:p>
            <a:br>
              <a:rPr lang="en-US" sz="5000" dirty="0">
                <a:solidFill>
                  <a:schemeClr val="accent1"/>
                </a:solidFill>
                <a:latin typeface="Georgia" pitchFamily="18" charset="0"/>
              </a:rPr>
            </a:br>
            <a:endParaRPr lang="en-US" sz="5000" dirty="0">
              <a:solidFill>
                <a:schemeClr val="accent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19955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    trial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Cleveland Metro. Bar Assn. v. Baker, Case No. 2021-0437  </a:t>
            </a:r>
          </a:p>
          <a:p>
            <a:pPr marL="0" indent="0">
              <a:buNone/>
            </a:pPr>
            <a:endParaRPr lang="en-US" sz="3600" dirty="0"/>
          </a:p>
          <a:p>
            <a:pPr algn="ctr"/>
            <a:r>
              <a:rPr lang="en-US" sz="3000" dirty="0"/>
              <a:t>Contempt of court for trial misconduct</a:t>
            </a:r>
          </a:p>
          <a:p>
            <a:pPr algn="ctr"/>
            <a:r>
              <a:rPr lang="en-US" sz="3000" dirty="0"/>
              <a:t>Prof.Cond.R. 5.3 &amp; 8.4(d) </a:t>
            </a:r>
          </a:p>
          <a:p>
            <a:pPr algn="ctr"/>
            <a:r>
              <a:rPr lang="en-US" sz="3000" dirty="0"/>
              <a:t>Public reprimand </a:t>
            </a:r>
          </a:p>
          <a:p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389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    Failure to follow court’s suspension order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Disciplinary Counsel v. Sarver, Slip Opinion. No. 2020-Ohio-5478 </a:t>
            </a:r>
          </a:p>
          <a:p>
            <a:pPr marL="205740" lvl="1" indent="0">
              <a:buNone/>
            </a:pPr>
            <a:r>
              <a:rPr lang="en-US" sz="2850" dirty="0"/>
              <a:t>  </a:t>
            </a:r>
            <a:endParaRPr lang="en-US" sz="3600" dirty="0"/>
          </a:p>
          <a:p>
            <a:pPr algn="ctr"/>
            <a:r>
              <a:rPr lang="en-US" sz="3000" dirty="0"/>
              <a:t>Practicing under suspension, failure to inform client of suspension </a:t>
            </a:r>
          </a:p>
          <a:p>
            <a:pPr algn="ctr"/>
            <a:r>
              <a:rPr lang="en-US" sz="3000" dirty="0"/>
              <a:t>Prof.Cond.R. 1.4(a), 1.16(d), 3.4(c), 5.5(a), 8.1(a), 8.4(c) &amp;(d)</a:t>
            </a:r>
          </a:p>
          <a:p>
            <a:pPr algn="ctr"/>
            <a:r>
              <a:rPr lang="en-US" sz="3000" dirty="0"/>
              <a:t>Disbarment </a:t>
            </a:r>
          </a:p>
          <a:p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95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    Failure to appear at court hearings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Cleveland Metro. Bar Assn. v. Barbera, Slip Opinion No. 2021-Ohio-2209 </a:t>
            </a:r>
          </a:p>
          <a:p>
            <a:pPr marL="205740" lvl="1" indent="0">
              <a:buNone/>
            </a:pPr>
            <a:r>
              <a:rPr lang="en-US" sz="2850" dirty="0"/>
              <a:t>  </a:t>
            </a:r>
            <a:endParaRPr lang="en-US" sz="3600" dirty="0"/>
          </a:p>
          <a:p>
            <a:pPr algn="ctr"/>
            <a:r>
              <a:rPr lang="en-US" sz="3000" dirty="0"/>
              <a:t>Failure to check docket or timely file a notice of appearance, resulting in a missed hearing and a capias issued for a client</a:t>
            </a:r>
          </a:p>
          <a:p>
            <a:pPr algn="ctr"/>
            <a:r>
              <a:rPr lang="en-US" sz="3000" dirty="0"/>
              <a:t>Prof.Cond.R. 1.3, 1.4(a)(3)&amp;(4), 1.16(d), 3.1, 8.1(b),</a:t>
            </a:r>
          </a:p>
          <a:p>
            <a:pPr algn="ctr"/>
            <a:r>
              <a:rPr lang="en-US" sz="3000" dirty="0"/>
              <a:t>Eighteen-month suspension, with six months stayed</a:t>
            </a:r>
          </a:p>
          <a:p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483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4" y="653117"/>
            <a:ext cx="10363200" cy="838200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poll Question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endParaRPr lang="en-US" dirty="0"/>
          </a:p>
          <a:p>
            <a:pPr lvl="1"/>
            <a:r>
              <a:rPr lang="en-US" sz="3600" dirty="0"/>
              <a:t>Is this statement true or false: Baker, Sarver and Barbera all have prior discipline.   </a:t>
            </a:r>
          </a:p>
          <a:p>
            <a:pPr lvl="1" algn="ctr"/>
            <a:r>
              <a:rPr lang="en-US" sz="3600" b="1" dirty="0"/>
              <a:t>True </a:t>
            </a:r>
          </a:p>
          <a:p>
            <a:pPr lvl="1" algn="ctr"/>
            <a:r>
              <a:rPr lang="en-US" sz="3600" b="1" dirty="0"/>
              <a:t>False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447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A287-4B36-4BFB-9E00-391061ED3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9615"/>
            <a:ext cx="10515600" cy="1325563"/>
          </a:xfrm>
        </p:spPr>
        <p:txBody>
          <a:bodyPr/>
          <a:lstStyle/>
          <a:p>
            <a:r>
              <a:rPr lang="en-US" dirty="0"/>
              <a:t>Miscellaneous </a:t>
            </a:r>
            <a:r>
              <a:rPr lang="en-US" i="1" dirty="0"/>
              <a:t>mis</a:t>
            </a:r>
            <a:r>
              <a:rPr lang="en-US" dirty="0"/>
              <a:t>management: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attorney-client confidentiality</a:t>
            </a:r>
            <a:br>
              <a:rPr lang="en-US" dirty="0"/>
            </a:br>
            <a:r>
              <a:rPr lang="en-US" dirty="0"/>
              <a:t>conflict &amp; practice under suspension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568565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/>
          </a:bodyPr>
          <a:lstStyle/>
          <a:p>
            <a:r>
              <a:rPr lang="en-US" sz="4800" b="1" dirty="0"/>
              <a:t>confidentiality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Disciplinary Counsel v. Simpson, Case No. 2021-0439 </a:t>
            </a:r>
          </a:p>
          <a:p>
            <a:pPr marL="0" indent="0">
              <a:buNone/>
            </a:pPr>
            <a:endParaRPr lang="en-US" sz="3600" dirty="0"/>
          </a:p>
          <a:p>
            <a:pPr algn="ctr"/>
            <a:r>
              <a:rPr lang="en-US" sz="3000" dirty="0"/>
              <a:t>Disclosing confidential information to nonlawyer spouse  </a:t>
            </a:r>
          </a:p>
          <a:p>
            <a:pPr algn="ctr"/>
            <a:r>
              <a:rPr lang="en-US" sz="3000" dirty="0"/>
              <a:t>Prof.Cond.R. 1.6(a) &amp; 8.4(h)</a:t>
            </a:r>
          </a:p>
          <a:p>
            <a:pPr algn="ctr"/>
            <a:r>
              <a:rPr lang="en-US" sz="3000" dirty="0"/>
              <a:t>Six-month stayed suspension </a:t>
            </a:r>
          </a:p>
          <a:p>
            <a:endParaRPr lang="en-US" sz="3600" dirty="0"/>
          </a:p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36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118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cOnflict &amp; practicing under suspension</a:t>
            </a:r>
            <a:endParaRPr lang="en-US" sz="4800" b="1" dirty="0">
              <a:highlight>
                <a:srgbClr val="FFFF00"/>
              </a:highligh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Columbus Bar Assn. v. Okuley, Slip. Opinion No. 2021-Ohio-3225 </a:t>
            </a:r>
          </a:p>
          <a:p>
            <a:pPr marL="0" indent="0">
              <a:buNone/>
            </a:pPr>
            <a:endParaRPr lang="en-US" sz="3600" dirty="0"/>
          </a:p>
          <a:p>
            <a:pPr algn="ctr"/>
            <a:r>
              <a:rPr lang="en-US" sz="3000" dirty="0"/>
              <a:t>Representation of multiple clients with conflicting interests in litigation and business transactions while under suspension.  </a:t>
            </a:r>
          </a:p>
          <a:p>
            <a:pPr algn="ctr"/>
            <a:r>
              <a:rPr lang="en-US" sz="3000" dirty="0"/>
              <a:t>Prof.Cond.R. 1.7, 1.13, 5.5, 7.1</a:t>
            </a:r>
          </a:p>
          <a:p>
            <a:pPr algn="ctr"/>
            <a:r>
              <a:rPr lang="en-US" sz="3000" dirty="0"/>
              <a:t>Court Dismissed:  Prof.Cond.R. 8.4(h)</a:t>
            </a:r>
          </a:p>
          <a:p>
            <a:pPr algn="ctr"/>
            <a:r>
              <a:rPr lang="en-US" sz="3000" dirty="0"/>
              <a:t>Disbarment </a:t>
            </a:r>
          </a:p>
          <a:p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36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24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A287-4B36-4BFB-9E00-391061ED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cases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4768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    Pre-admission misconduct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Disciplinary Counsel v. Polizzi, Slip Opinion No. 2021-Ohio-1136 </a:t>
            </a:r>
          </a:p>
          <a:p>
            <a:pPr marL="0" indent="0">
              <a:buNone/>
            </a:pPr>
            <a:endParaRPr lang="en-US" sz="3600" dirty="0"/>
          </a:p>
          <a:p>
            <a:pPr algn="ctr"/>
            <a:r>
              <a:rPr lang="en-US" sz="3000" dirty="0"/>
              <a:t>Post-admission felony convictions of GSI and sexual battery for sexual misconduct with minor students that occurred prior to admission to the bar &amp; dishonesty on bar application  </a:t>
            </a:r>
          </a:p>
          <a:p>
            <a:pPr algn="ctr"/>
            <a:r>
              <a:rPr lang="en-US" sz="3000" dirty="0"/>
              <a:t>Prof.Cond.R. 8.4(b) &amp; (h)</a:t>
            </a:r>
          </a:p>
          <a:p>
            <a:pPr algn="ctr"/>
            <a:r>
              <a:rPr lang="en-US" sz="3000" dirty="0"/>
              <a:t>Disbarment </a:t>
            </a:r>
          </a:p>
          <a:p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110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    ex parte communication 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Disciplinary Counsel v. Thomas, 162 Ohio St.3d 678, 2020-Ohio-5582 </a:t>
            </a:r>
          </a:p>
          <a:p>
            <a:endParaRPr lang="en-US" sz="2800" dirty="0"/>
          </a:p>
          <a:p>
            <a:pPr algn="ctr"/>
            <a:r>
              <a:rPr lang="en-US" sz="3000" dirty="0"/>
              <a:t>Ex-parte communication with judge’s staff attorney </a:t>
            </a:r>
          </a:p>
          <a:p>
            <a:pPr algn="ctr"/>
            <a:r>
              <a:rPr lang="en-US" sz="3000" dirty="0"/>
              <a:t>Prof.Cond.R. 3.5(a)(3)(i) </a:t>
            </a:r>
          </a:p>
          <a:p>
            <a:pPr algn="ctr"/>
            <a:r>
              <a:rPr lang="en-US" sz="3000" dirty="0"/>
              <a:t>Public reprimand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50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A287-4B36-4BFB-9E00-391061ED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</a:t>
            </a:r>
            <a:r>
              <a:rPr lang="en-US" i="1" dirty="0"/>
              <a:t>mis</a:t>
            </a:r>
            <a:r>
              <a:rPr lang="en-US" dirty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1596966064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Out-of-state discipline &amp; other prof. misconduct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Lorain Cty. Bar Assn. v. Lindon, Slip Opinion No. 2021-Ohio-804 </a:t>
            </a:r>
          </a:p>
          <a:p>
            <a:pPr marL="0" indent="0">
              <a:buNone/>
            </a:pPr>
            <a:endParaRPr lang="en-US" sz="3600" dirty="0"/>
          </a:p>
          <a:p>
            <a:pPr algn="ctr"/>
            <a:r>
              <a:rPr lang="en-US" sz="3000" dirty="0"/>
              <a:t>Felony theft conviction (prescription medication)&amp; false testimony regarding status of license in another jurisdiction </a:t>
            </a:r>
          </a:p>
          <a:p>
            <a:pPr algn="ctr"/>
            <a:r>
              <a:rPr lang="en-US" sz="3000" dirty="0"/>
              <a:t>Prof.Cond.R. 8.4(b)-(d),(h) &amp; Gov.Bar V(20)(A)</a:t>
            </a:r>
          </a:p>
          <a:p>
            <a:pPr algn="ctr"/>
            <a:r>
              <a:rPr lang="en-US" sz="3000" dirty="0"/>
              <a:t>Indefinite suspension</a:t>
            </a:r>
          </a:p>
          <a:p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3600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487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A287-4B36-4BFB-9E00-391061ED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Disciplinary statistics </a:t>
            </a:r>
            <a:br>
              <a:rPr lang="en-US" dirty="0"/>
            </a:b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84696384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89794" y="688975"/>
            <a:ext cx="10363200" cy="838200"/>
          </a:xfrm>
        </p:spPr>
        <p:txBody>
          <a:bodyPr/>
          <a:lstStyle/>
          <a:p>
            <a:r>
              <a:rPr lang="en-US" sz="3600" b="1" dirty="0">
                <a:latin typeface="Gill Sans MT" panose="020B0502020104020203" pitchFamily="34" charset="0"/>
              </a:rPr>
              <a:t>common grounds </a:t>
            </a:r>
            <a:br>
              <a:rPr lang="en-US" sz="3600" b="1" dirty="0">
                <a:latin typeface="Gill Sans MT" panose="020B0502020104020203" pitchFamily="34" charset="0"/>
              </a:rPr>
            </a:br>
            <a:r>
              <a:rPr lang="en-US" sz="3600" b="1" dirty="0">
                <a:latin typeface="Gill Sans MT" panose="020B0502020104020203" pitchFamily="34" charset="0"/>
              </a:rPr>
              <a:t>for discipline (2020)</a:t>
            </a:r>
            <a:endParaRPr lang="en-US" sz="3600" dirty="0">
              <a:latin typeface="Gill Sans MT" panose="020B0502020104020203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66167363"/>
              </p:ext>
            </p:extLst>
          </p:nvPr>
        </p:nvGraphicFramePr>
        <p:xfrm>
          <a:off x="401638" y="1527175"/>
          <a:ext cx="1133951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806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latin typeface="Gill Sans MT" panose="020B0502020104020203" pitchFamily="34" charset="0"/>
              </a:rPr>
              <a:t>Practice type (2020)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4649773"/>
              </p:ext>
            </p:extLst>
          </p:nvPr>
        </p:nvGraphicFramePr>
        <p:xfrm>
          <a:off x="657670" y="1676400"/>
          <a:ext cx="105955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676400" y="12192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719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>
                <a:latin typeface="Gill Sans MT" panose="020B0502020104020203" pitchFamily="34" charset="0"/>
              </a:rPr>
              <a:t>Years in practice (2020)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6694174"/>
              </p:ext>
            </p:extLst>
          </p:nvPr>
        </p:nvGraphicFramePr>
        <p:xfrm>
          <a:off x="401638" y="1527175"/>
          <a:ext cx="11339512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1676400" y="1219200"/>
            <a:ext cx="86868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645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A287-4B36-4BFB-9E00-391061ED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Iolta, fees, &amp; supervision issues </a:t>
            </a:r>
          </a:p>
        </p:txBody>
      </p:sp>
    </p:spTree>
    <p:extLst>
      <p:ext uri="{BB962C8B-B14F-4D97-AF65-F5344CB8AC3E}">
        <p14:creationId xmlns:p14="http://schemas.microsoft.com/office/powerpoint/2010/main" val="405968983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    iolta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Cincinnati Bar Assn. v. Kathman, Slip Opinion No. 2021-Ohio-2189 </a:t>
            </a:r>
          </a:p>
          <a:p>
            <a:pPr algn="ctr"/>
            <a:endParaRPr lang="en-US" sz="2800" dirty="0"/>
          </a:p>
          <a:p>
            <a:pPr algn="ctr"/>
            <a:r>
              <a:rPr lang="en-US" sz="3000" dirty="0"/>
              <a:t>Failure to properly supervise employee, PayPal issues with IOLTA, Improper financial assistance to clients</a:t>
            </a:r>
          </a:p>
          <a:p>
            <a:pPr algn="ctr"/>
            <a:r>
              <a:rPr lang="en-US" sz="3000" dirty="0"/>
              <a:t>Prof.Cond.R. 1.8(e), 1.15, 5.3 (multiple other violations)</a:t>
            </a:r>
          </a:p>
          <a:p>
            <a:pPr algn="ctr"/>
            <a:r>
              <a:rPr lang="en-US" sz="3000" dirty="0"/>
              <a:t>One-year suspension, six months stayed</a:t>
            </a:r>
          </a:p>
          <a:p>
            <a:pPr marL="0" indent="0">
              <a:buNone/>
            </a:pPr>
            <a:endParaRPr lang="en-US" sz="36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285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    iolta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Columbus Bar Assn. Sabol, Slip Opinion 2021-Ohio-2059 </a:t>
            </a:r>
          </a:p>
          <a:p>
            <a:pPr lvl="1"/>
            <a:endParaRPr lang="en-US" sz="1425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r>
              <a:rPr lang="en-US" sz="3000" dirty="0"/>
              <a:t>Failure to deposit advanced retainer funds into IOLTA over 36 years </a:t>
            </a:r>
          </a:p>
          <a:p>
            <a:pPr algn="ctr"/>
            <a:r>
              <a:rPr lang="en-US" sz="3000" dirty="0"/>
              <a:t>Prof.Cond.R. 1.15 and DR 9-102</a:t>
            </a:r>
          </a:p>
          <a:p>
            <a:pPr algn="ctr"/>
            <a:r>
              <a:rPr lang="en-US" sz="3000" dirty="0"/>
              <a:t>Six-month stayed suspension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103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    fees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Lorain County Bar Assn. v. Berta, Slip. Opinion 2021-Ohio-1264 </a:t>
            </a:r>
          </a:p>
          <a:p>
            <a:pPr algn="ctr"/>
            <a:endParaRPr lang="en-US" sz="3200" dirty="0"/>
          </a:p>
          <a:p>
            <a:pPr algn="ctr"/>
            <a:r>
              <a:rPr lang="en-US" sz="3000" dirty="0"/>
              <a:t>Failure to communicate the basis or rate of the fees. Flat fee vs. hourly? Charging for secretarial services?</a:t>
            </a:r>
          </a:p>
          <a:p>
            <a:pPr algn="ctr"/>
            <a:r>
              <a:rPr lang="en-US" sz="3000" dirty="0"/>
              <a:t>Prof.Cond.R. 1.5(b) </a:t>
            </a:r>
          </a:p>
          <a:p>
            <a:pPr algn="ctr"/>
            <a:r>
              <a:rPr lang="en-US" sz="3000" dirty="0"/>
              <a:t>Public reprimand </a:t>
            </a:r>
          </a:p>
          <a:p>
            <a:pPr marL="205740" lvl="1" indent="0">
              <a:buNone/>
            </a:pPr>
            <a:endParaRPr lang="en-US" sz="3225" dirty="0"/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972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20" y="742873"/>
            <a:ext cx="10363200" cy="838200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    fees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r>
              <a:rPr lang="en-US" sz="3600" dirty="0"/>
              <a:t>Cleveland Metro. Bar Assn. v. Heller, Slip. Opinion 2021-Ohio-2211 </a:t>
            </a:r>
          </a:p>
          <a:p>
            <a:pPr algn="ctr"/>
            <a:endParaRPr lang="en-US" sz="3200" dirty="0"/>
          </a:p>
          <a:p>
            <a:pPr algn="ctr"/>
            <a:r>
              <a:rPr lang="en-US" sz="3000" dirty="0"/>
              <a:t>Failure to properly supervise employee, sharing legal fees with a nonlawyer, failure to properly use a client trust account</a:t>
            </a:r>
          </a:p>
          <a:p>
            <a:pPr algn="ctr"/>
            <a:r>
              <a:rPr lang="en-US" sz="3000" dirty="0"/>
              <a:t>Prof.Cond.R. 1.15, 3.3(a)(1), 5.3(b), 5.3(c)(2), 5.4(a)</a:t>
            </a:r>
          </a:p>
          <a:p>
            <a:pPr algn="ctr"/>
            <a:r>
              <a:rPr lang="en-US" sz="3000" dirty="0"/>
              <a:t>One-year suspension, six months stayed.</a:t>
            </a:r>
          </a:p>
          <a:p>
            <a:pPr marL="205740" lvl="1" indent="0">
              <a:buNone/>
            </a:pPr>
            <a:endParaRPr lang="en-US" sz="3225" dirty="0"/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290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014" y="653117"/>
            <a:ext cx="10363200" cy="838200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r>
              <a:rPr lang="en-US" sz="4800" b="1" dirty="0"/>
              <a:t>poll Question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720" y="1712260"/>
            <a:ext cx="10972800" cy="5181599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endParaRPr lang="en-US" dirty="0"/>
          </a:p>
          <a:p>
            <a:pPr lvl="1"/>
            <a:r>
              <a:rPr lang="en-US" sz="3600" dirty="0"/>
              <a:t>Have you noticed an increase in cases involving failure to properly supervise employees?    </a:t>
            </a:r>
          </a:p>
          <a:p>
            <a:pPr lvl="1" algn="ctr"/>
            <a:r>
              <a:rPr lang="en-US" sz="3600" b="1" dirty="0"/>
              <a:t>Yes </a:t>
            </a:r>
            <a:r>
              <a:rPr lang="en-US" sz="3600" dirty="0"/>
              <a:t>or </a:t>
            </a:r>
            <a:r>
              <a:rPr lang="en-US" sz="3600" b="1" dirty="0"/>
              <a:t>No</a:t>
            </a:r>
            <a:r>
              <a:rPr lang="en-US" sz="3600" dirty="0"/>
              <a:t>?</a:t>
            </a:r>
          </a:p>
          <a:p>
            <a:pPr marL="0" indent="0">
              <a:buNone/>
            </a:pPr>
            <a:endParaRPr 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74441" y="1601788"/>
            <a:ext cx="10579359" cy="1"/>
          </a:xfrm>
          <a:prstGeom prst="line">
            <a:avLst/>
          </a:prstGeom>
          <a:ln>
            <a:solidFill>
              <a:srgbClr val="BCA0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6081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4A287-4B36-4BFB-9E00-391061ED3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Trial / court issues </a:t>
            </a:r>
          </a:p>
        </p:txBody>
      </p:sp>
    </p:spTree>
    <p:extLst>
      <p:ext uri="{BB962C8B-B14F-4D97-AF65-F5344CB8AC3E}">
        <p14:creationId xmlns:p14="http://schemas.microsoft.com/office/powerpoint/2010/main" val="95000675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42838</TotalTime>
  <Words>829</Words>
  <Application>Microsoft Office PowerPoint</Application>
  <PresentationFormat>Widescreen</PresentationFormat>
  <Paragraphs>126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Georgia</vt:lpstr>
      <vt:lpstr>Gill Sans MT</vt:lpstr>
      <vt:lpstr>ITC New Baskerville Std</vt:lpstr>
      <vt:lpstr>Wingdings 2</vt:lpstr>
      <vt:lpstr>1_Civic</vt:lpstr>
      <vt:lpstr>PowerPoint Presentation</vt:lpstr>
      <vt:lpstr>Office mismanagement</vt:lpstr>
      <vt:lpstr>Iolta, fees, &amp; supervision issues </vt:lpstr>
      <vt:lpstr>      iolta </vt:lpstr>
      <vt:lpstr>      iolta </vt:lpstr>
      <vt:lpstr>      fees </vt:lpstr>
      <vt:lpstr>      fees </vt:lpstr>
      <vt:lpstr>  poll Question </vt:lpstr>
      <vt:lpstr>Trial / court issues </vt:lpstr>
      <vt:lpstr>      trial  </vt:lpstr>
      <vt:lpstr>      Failure to follow court’s suspension order </vt:lpstr>
      <vt:lpstr>      Failure to appear at court hearings  </vt:lpstr>
      <vt:lpstr>  poll Question </vt:lpstr>
      <vt:lpstr>Miscellaneous mismanagement:   attorney-client confidentiality conflict &amp; practice under suspension   </vt:lpstr>
      <vt:lpstr>confidentiality </vt:lpstr>
      <vt:lpstr>cOnflict &amp; practicing under suspension</vt:lpstr>
      <vt:lpstr>Miscellaneous cases  </vt:lpstr>
      <vt:lpstr>      Pre-admission misconduct  </vt:lpstr>
      <vt:lpstr>      ex parte communication  </vt:lpstr>
      <vt:lpstr>Out-of-state discipline &amp; other prof. misconduct</vt:lpstr>
      <vt:lpstr>Disciplinary statistics  2020</vt:lpstr>
      <vt:lpstr>common grounds  for discipline (2020)</vt:lpstr>
      <vt:lpstr>Practice type (2020)</vt:lpstr>
      <vt:lpstr>Years in practice (2020)</vt:lpstr>
    </vt:vector>
  </TitlesOfParts>
  <Company>Supreme Court of Ohio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Hall</dc:creator>
  <cp:lastModifiedBy>McAnaul, Kristi</cp:lastModifiedBy>
  <cp:revision>982</cp:revision>
  <cp:lastPrinted>2020-10-23T16:25:55Z</cp:lastPrinted>
  <dcterms:created xsi:type="dcterms:W3CDTF">2011-10-10T16:13:28Z</dcterms:created>
  <dcterms:modified xsi:type="dcterms:W3CDTF">2021-10-29T10:54:19Z</dcterms:modified>
</cp:coreProperties>
</file>