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webextensions/webextension1.xml" ContentType="application/vnd.ms-office.webextension+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webextensions/webextension2.xml" ContentType="application/vnd.ms-office.webextension+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webextensions/webextension3.xml" ContentType="application/vnd.ms-office.webextension+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webextensions/webextension4.xml" ContentType="application/vnd.ms-office.webextension+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webextensions/webextension5.xml" ContentType="application/vnd.ms-office.webextension+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1"/>
  </p:notesMasterIdLst>
  <p:handoutMasterIdLst>
    <p:handoutMasterId r:id="rId32"/>
  </p:handoutMasterIdLst>
  <p:sldIdLst>
    <p:sldId id="375" r:id="rId2"/>
    <p:sldId id="595" r:id="rId3"/>
    <p:sldId id="468" r:id="rId4"/>
    <p:sldId id="543" r:id="rId5"/>
    <p:sldId id="500" r:id="rId6"/>
    <p:sldId id="597" r:id="rId7"/>
    <p:sldId id="258" r:id="rId8"/>
    <p:sldId id="596" r:id="rId9"/>
    <p:sldId id="552" r:id="rId10"/>
    <p:sldId id="581" r:id="rId11"/>
    <p:sldId id="578" r:id="rId12"/>
    <p:sldId id="275" r:id="rId13"/>
    <p:sldId id="598" r:id="rId14"/>
    <p:sldId id="498" r:id="rId15"/>
    <p:sldId id="605" r:id="rId16"/>
    <p:sldId id="599" r:id="rId17"/>
    <p:sldId id="608" r:id="rId18"/>
    <p:sldId id="600" r:id="rId19"/>
    <p:sldId id="481" r:id="rId20"/>
    <p:sldId id="606" r:id="rId21"/>
    <p:sldId id="601" r:id="rId22"/>
    <p:sldId id="276" r:id="rId23"/>
    <p:sldId id="602" r:id="rId24"/>
    <p:sldId id="485" r:id="rId25"/>
    <p:sldId id="607" r:id="rId26"/>
    <p:sldId id="603" r:id="rId27"/>
    <p:sldId id="609" r:id="rId28"/>
    <p:sldId id="604" r:id="rId29"/>
    <p:sldId id="451" r:id="rId30"/>
  </p:sldIdLst>
  <p:sldSz cx="12192000" cy="6858000"/>
  <p:notesSz cx="7010400" cy="92964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AD8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53" autoAdjust="0"/>
    <p:restoredTop sz="72672" autoAdjust="0"/>
  </p:normalViewPr>
  <p:slideViewPr>
    <p:cSldViewPr>
      <p:cViewPr varScale="1">
        <p:scale>
          <a:sx n="61" d="100"/>
          <a:sy n="61" d="100"/>
        </p:scale>
        <p:origin x="955" y="4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32F4AD7-DFD1-40E2-89A3-B642B70E062B}" type="slidenum">
              <a:rPr lang="en-US" smtClean="0"/>
              <a:pPr/>
              <a:t>‹#›</a:t>
            </a:fld>
            <a:endParaRPr lang="en-US" dirty="0"/>
          </a:p>
        </p:txBody>
      </p:sp>
    </p:spTree>
    <p:extLst>
      <p:ext uri="{BB962C8B-B14F-4D97-AF65-F5344CB8AC3E}">
        <p14:creationId xmlns:p14="http://schemas.microsoft.com/office/powerpoint/2010/main" val="1866446842"/>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65C09C-FB95-4996-B2A1-22610A398F37}" type="slidenum">
              <a:rPr lang="en-US" smtClean="0"/>
              <a:pPr/>
              <a:t>‹#›</a:t>
            </a:fld>
            <a:endParaRPr lang="en-US" dirty="0"/>
          </a:p>
        </p:txBody>
      </p:sp>
    </p:spTree>
    <p:extLst>
      <p:ext uri="{BB962C8B-B14F-4D97-AF65-F5344CB8AC3E}">
        <p14:creationId xmlns:p14="http://schemas.microsoft.com/office/powerpoint/2010/main" val="768495920"/>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4001110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44054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539427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3457902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714118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134756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249249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729458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780363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0889393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481127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4899573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305804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670290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12028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235810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3614812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1996325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482135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31375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EDE06E-BE28-44C2-B25B-FC5F2200573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216539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4212243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1142673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1569473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41144395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Rectangle 11"/>
          <p:cNvSpPr>
            <a:spLocks noChangeArrowheads="1"/>
          </p:cNvSpPr>
          <p:nvPr/>
        </p:nvSpPr>
        <p:spPr bwMode="auto">
          <a:xfrm>
            <a:off x="195072" y="6391659"/>
            <a:ext cx="11777472" cy="16154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Subtitle 8"/>
          <p:cNvSpPr>
            <a:spLocks noGrp="1"/>
          </p:cNvSpPr>
          <p:nvPr>
            <p:ph type="subTitle" idx="1"/>
          </p:nvPr>
        </p:nvSpPr>
        <p:spPr>
          <a:xfrm>
            <a:off x="1828800" y="2819400"/>
            <a:ext cx="8534400" cy="1752600"/>
          </a:xfrm>
        </p:spPr>
        <p:txBody>
          <a:bodyPr/>
          <a:lstStyle>
            <a:lvl1pPr marL="0" indent="0" algn="ctr">
              <a:buNone/>
              <a:defRPr sz="1200" b="1" cap="all" spc="188" baseline="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17" name="Footer Placeholder 16"/>
          <p:cNvSpPr>
            <a:spLocks noGrp="1"/>
          </p:cNvSpPr>
          <p:nvPr>
            <p:ph type="ftr" sz="quarter" idx="11"/>
          </p:nvPr>
        </p:nvSpPr>
        <p:spPr/>
        <p:txBody>
          <a:bodyPr/>
          <a:lstStyle/>
          <a:p>
            <a:endParaRPr lang="en-US" dirty="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8" name="Title 7"/>
          <p:cNvSpPr>
            <a:spLocks noGrp="1"/>
          </p:cNvSpPr>
          <p:nvPr>
            <p:ph type="ctrTitle"/>
          </p:nvPr>
        </p:nvSpPr>
        <p:spPr>
          <a:xfrm>
            <a:off x="895165" y="580641"/>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Tree>
    <p:extLst>
      <p:ext uri="{BB962C8B-B14F-4D97-AF65-F5344CB8AC3E}">
        <p14:creationId xmlns:p14="http://schemas.microsoft.com/office/powerpoint/2010/main" val="35141737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 Board of Professional Conduct Templat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4051" y="533400"/>
            <a:ext cx="7448469" cy="9906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5" name="Title 1"/>
          <p:cNvSpPr>
            <a:spLocks noGrp="1"/>
          </p:cNvSpPr>
          <p:nvPr>
            <p:ph type="title"/>
          </p:nvPr>
        </p:nvSpPr>
        <p:spPr>
          <a:xfrm>
            <a:off x="838200" y="2514600"/>
            <a:ext cx="10515600" cy="1325563"/>
          </a:xfrm>
          <a:prstGeom prst="rect">
            <a:avLst/>
          </a:prstGeom>
        </p:spPr>
        <p:txBody>
          <a:bodyPr/>
          <a:lstStyle>
            <a:lvl1pPr>
              <a:defRPr sz="4000" cap="all" baseline="0">
                <a:solidFill>
                  <a:schemeClr val="accent6"/>
                </a:solidFill>
              </a:defRPr>
            </a:lvl1pPr>
          </a:lstStyle>
          <a:p>
            <a:r>
              <a:rPr lang="en-US" dirty="0"/>
              <a:t>Click to edit Master title style</a:t>
            </a:r>
          </a:p>
        </p:txBody>
      </p:sp>
    </p:spTree>
    <p:extLst>
      <p:ext uri="{BB962C8B-B14F-4D97-AF65-F5344CB8AC3E}">
        <p14:creationId xmlns:p14="http://schemas.microsoft.com/office/powerpoint/2010/main" val="26306273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6" name="Title 7"/>
          <p:cNvSpPr>
            <a:spLocks noGrp="1"/>
          </p:cNvSpPr>
          <p:nvPr>
            <p:ph type="ctrTitle"/>
          </p:nvPr>
        </p:nvSpPr>
        <p:spPr>
          <a:xfrm>
            <a:off x="890016" y="342277"/>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246329361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Rectangle 11"/>
          <p:cNvSpPr>
            <a:spLocks noChangeArrowheads="1"/>
          </p:cNvSpPr>
          <p:nvPr/>
        </p:nvSpPr>
        <p:spPr bwMode="auto">
          <a:xfrm>
            <a:off x="207264" y="142352"/>
            <a:ext cx="11777472" cy="2139696"/>
          </a:xfrm>
          <a:prstGeom prst="rect">
            <a:avLst/>
          </a:prstGeom>
          <a:no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200" b="1" cap="all" spc="188" baseline="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Click to edit Master text styles</a:t>
            </a: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5" name="Footer Placeholder 4"/>
          <p:cNvSpPr>
            <a:spLocks noGrp="1"/>
          </p:cNvSpPr>
          <p:nvPr>
            <p:ph type="ftr" sz="quarter" idx="11"/>
          </p:nvPr>
        </p:nvSpPr>
        <p:spPr/>
        <p:txBody>
          <a:bodyPr/>
          <a:lstStyle/>
          <a:p>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2" name="Title 1"/>
          <p:cNvSpPr>
            <a:spLocks noGrp="1"/>
          </p:cNvSpPr>
          <p:nvPr>
            <p:ph type="title"/>
          </p:nvPr>
        </p:nvSpPr>
        <p:spPr>
          <a:xfrm>
            <a:off x="963084" y="533400"/>
            <a:ext cx="10363200" cy="1066800"/>
          </a:xfrm>
          <a:prstGeom prst="rect">
            <a:avLst/>
          </a:prstGeom>
        </p:spPr>
        <p:txBody>
          <a:bodyPr anchor="b"/>
          <a:lstStyle>
            <a:lvl1pPr algn="ctr">
              <a:buNone/>
              <a:defRPr sz="3150" b="0" cap="none" baseline="0">
                <a:solidFill>
                  <a:srgbClr val="FFFFFF"/>
                </a:solidFill>
              </a:defRPr>
            </a:lvl1pPr>
          </a:lstStyle>
          <a:p>
            <a:r>
              <a:rPr kumimoji="0" lang="en-US" dirty="0"/>
              <a:t>Click to edit Master title style</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21" name="Title 7"/>
          <p:cNvSpPr txBox="1">
            <a:spLocks/>
          </p:cNvSpPr>
          <p:nvPr userDrawn="1"/>
        </p:nvSpPr>
        <p:spPr>
          <a:xfrm>
            <a:off x="895165" y="580641"/>
            <a:ext cx="10363200" cy="838200"/>
          </a:xfrm>
          <a:prstGeom prst="rect">
            <a:avLst/>
          </a:prstGeom>
        </p:spPr>
        <p:txBody>
          <a:bodyPr anchor="b"/>
          <a:lstStyle>
            <a:lvl1pPr algn="ctr" rtl="0" eaLnBrk="1" latinLnBrk="0" hangingPunct="1">
              <a:spcBef>
                <a:spcPct val="0"/>
              </a:spcBef>
              <a:buNone/>
              <a:defRPr kumimoji="0" sz="4000" kern="1200" cap="all" baseline="0">
                <a:solidFill>
                  <a:schemeClr val="tx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29044219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8" name="Straight Connector 7"/>
          <p:cNvSpPr>
            <a:spLocks noChangeShapeType="1"/>
          </p:cNvSpPr>
          <p:nvPr/>
        </p:nvSpPr>
        <p:spPr bwMode="auto">
          <a:xfrm flipV="1">
            <a:off x="6084109" y="1233771"/>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Content Placeholder 9"/>
          <p:cNvSpPr>
            <a:spLocks noGrp="1"/>
          </p:cNvSpPr>
          <p:nvPr>
            <p:ph sz="half" idx="1"/>
          </p:nvPr>
        </p:nvSpPr>
        <p:spPr>
          <a:xfrm>
            <a:off x="402336" y="1371600"/>
            <a:ext cx="5384800" cy="4681728"/>
          </a:xfrm>
        </p:spPr>
        <p:txBody>
          <a:bodyPr/>
          <a:lstStyle>
            <a:lvl1pPr>
              <a:defRPr sz="1875"/>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2" name="Content Placeholder 11"/>
          <p:cNvSpPr>
            <a:spLocks noGrp="1"/>
          </p:cNvSpPr>
          <p:nvPr>
            <p:ph sz="half" idx="2"/>
          </p:nvPr>
        </p:nvSpPr>
        <p:spPr>
          <a:xfrm>
            <a:off x="6400800" y="1371600"/>
            <a:ext cx="5384800" cy="4681728"/>
          </a:xfrm>
        </p:spPr>
        <p:txBody>
          <a:bodyPr/>
          <a:lstStyle>
            <a:lvl1pPr>
              <a:defRPr sz="1875"/>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11" name="Title 7"/>
          <p:cNvSpPr>
            <a:spLocks noGrp="1"/>
          </p:cNvSpPr>
          <p:nvPr>
            <p:ph type="ctrTitle"/>
          </p:nvPr>
        </p:nvSpPr>
        <p:spPr>
          <a:xfrm>
            <a:off x="902509" y="271278"/>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370157491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Rectangle 12"/>
          <p:cNvSpPr>
            <a:spLocks noChangeArrowheads="1"/>
          </p:cNvSpPr>
          <p:nvPr/>
        </p:nvSpPr>
        <p:spPr bwMode="auto">
          <a:xfrm>
            <a:off x="194564" y="6391656"/>
            <a:ext cx="11777472" cy="116728"/>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1" name="Rectangle 10"/>
          <p:cNvSpPr/>
          <p:nvPr/>
        </p:nvSpPr>
        <p:spPr>
          <a:xfrm>
            <a:off x="203200" y="1371600"/>
            <a:ext cx="11777472" cy="914400"/>
          </a:xfrm>
          <a:prstGeom prst="rect">
            <a:avLst/>
          </a:prstGeom>
          <a:solidFill>
            <a:schemeClr val="accent6"/>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650" b="1" cap="all" baseline="0" dirty="0" smtClean="0">
                <a:solidFill>
                  <a:srgbClr val="FFFFFF"/>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650" b="1" cap="all" baseline="0"/>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Click to edit Master text styles</a:t>
            </a:r>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29" name="Title 7"/>
          <p:cNvSpPr>
            <a:spLocks noGrp="1"/>
          </p:cNvSpPr>
          <p:nvPr>
            <p:ph type="ctrTitle"/>
          </p:nvPr>
        </p:nvSpPr>
        <p:spPr>
          <a:xfrm>
            <a:off x="901700" y="298704"/>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176276603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Rectangle 12"/>
          <p:cNvSpPr/>
          <p:nvPr/>
        </p:nvSpPr>
        <p:spPr>
          <a:xfrm>
            <a:off x="203200" y="609600"/>
            <a:ext cx="3657600" cy="5867400"/>
          </a:xfrm>
          <a:prstGeom prst="rect">
            <a:avLst/>
          </a:prstGeom>
          <a:solidFill>
            <a:schemeClr val="accent6"/>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 name="Title 1"/>
          <p:cNvSpPr>
            <a:spLocks noGrp="1"/>
          </p:cNvSpPr>
          <p:nvPr>
            <p:ph type="title"/>
          </p:nvPr>
        </p:nvSpPr>
        <p:spPr>
          <a:xfrm>
            <a:off x="508000" y="914400"/>
            <a:ext cx="3149600" cy="990600"/>
          </a:xfrm>
          <a:prstGeom prst="rect">
            <a:avLst/>
          </a:prstGeom>
        </p:spPr>
        <p:txBody>
          <a:bodyPr anchor="b">
            <a:noAutofit/>
          </a:bodyPr>
          <a:lstStyle>
            <a:lvl1pPr algn="l">
              <a:buNone/>
              <a:defRPr sz="165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3"/>
            <a:ext cx="3149600" cy="4144963"/>
          </a:xfrm>
        </p:spPr>
        <p:txBody>
          <a:bodyPr/>
          <a:lstStyle>
            <a:lvl1pPr marL="0" indent="0">
              <a:spcAft>
                <a:spcPts val="750"/>
              </a:spcAft>
              <a:buNone/>
              <a:defRPr sz="1200">
                <a:solidFill>
                  <a:srgbClr val="FFFFFF"/>
                </a:solidFill>
              </a:defRPr>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Tree>
    <p:extLst>
      <p:ext uri="{BB962C8B-B14F-4D97-AF65-F5344CB8AC3E}">
        <p14:creationId xmlns:p14="http://schemas.microsoft.com/office/powerpoint/2010/main" val="178261799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0" y="6598699"/>
            <a:ext cx="12192000" cy="259303"/>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8" name="Rectangle 7"/>
          <p:cNvSpPr/>
          <p:nvPr/>
        </p:nvSpPr>
        <p:spPr>
          <a:xfrm>
            <a:off x="203200" y="609600"/>
            <a:ext cx="3657600" cy="5867400"/>
          </a:xfrm>
          <a:prstGeom prst="rect">
            <a:avLst/>
          </a:prstGeom>
          <a:solidFill>
            <a:schemeClr val="accent6"/>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7" name="Slide Number Placeholder 6"/>
          <p:cNvSpPr>
            <a:spLocks noGrp="1"/>
          </p:cNvSpPr>
          <p:nvPr>
            <p:ph type="sldNum" sz="quarter" idx="12"/>
          </p:nvPr>
        </p:nvSpPr>
        <p:spPr>
          <a:xfrm>
            <a:off x="1828800" y="312741"/>
            <a:ext cx="609600" cy="441325"/>
          </a:xfrm>
          <a:prstGeom prst="rect">
            <a:avLst/>
          </a:prstGeom>
        </p:spPr>
        <p:txBody>
          <a:bodyPr/>
          <a:lstStyle/>
          <a:p>
            <a:fld id="{B44E3BCE-D8ED-40AB-9F7C-F679744EDD87}" type="slidenum">
              <a:rPr lang="en-US" smtClean="0"/>
              <a:pPr/>
              <a:t>‹#›</a:t>
            </a:fld>
            <a:endParaRPr lang="en-US" dirty="0"/>
          </a:p>
        </p:txBody>
      </p:sp>
      <p:sp>
        <p:nvSpPr>
          <p:cNvPr id="2" name="Title 1"/>
          <p:cNvSpPr>
            <a:spLocks noGrp="1"/>
          </p:cNvSpPr>
          <p:nvPr>
            <p:ph type="title"/>
          </p:nvPr>
        </p:nvSpPr>
        <p:spPr>
          <a:xfrm>
            <a:off x="4000500" y="5029200"/>
            <a:ext cx="7823200" cy="1219200"/>
          </a:xfrm>
          <a:prstGeom prst="rect">
            <a:avLst/>
          </a:prstGeom>
        </p:spPr>
        <p:txBody>
          <a:bodyPr anchor="t">
            <a:noAutofit/>
          </a:bodyPr>
          <a:lstStyle>
            <a:lvl1pPr algn="l">
              <a:buNone/>
              <a:defRPr sz="18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24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750"/>
              </a:spcAft>
              <a:buFontTx/>
              <a:buNone/>
              <a:defRPr sz="1200">
                <a:solidFill>
                  <a:srgbClr val="FFFFFF"/>
                </a:solidFill>
              </a:defRPr>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8"/>
            <a:ext cx="11777472" cy="16481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Tree>
    <p:extLst>
      <p:ext uri="{BB962C8B-B14F-4D97-AF65-F5344CB8AC3E}">
        <p14:creationId xmlns:p14="http://schemas.microsoft.com/office/powerpoint/2010/main" val="165872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27734" y="5959054"/>
            <a:ext cx="717351" cy="717351"/>
          </a:xfrm>
          <a:prstGeom prst="rect">
            <a:avLst/>
          </a:prstGeom>
        </p:spPr>
      </p:pic>
      <p:sp>
        <p:nvSpPr>
          <p:cNvPr id="8" name="Title 7"/>
          <p:cNvSpPr>
            <a:spLocks noGrp="1"/>
          </p:cNvSpPr>
          <p:nvPr>
            <p:ph type="ctrTitle"/>
          </p:nvPr>
        </p:nvSpPr>
        <p:spPr>
          <a:xfrm>
            <a:off x="910336" y="304800"/>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314108373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
        <p:nvSpPr>
          <p:cNvPr id="4" name="Title 7"/>
          <p:cNvSpPr>
            <a:spLocks noGrp="1"/>
          </p:cNvSpPr>
          <p:nvPr>
            <p:ph type="ctrTitle"/>
          </p:nvPr>
        </p:nvSpPr>
        <p:spPr>
          <a:xfrm>
            <a:off x="914400" y="2438400"/>
            <a:ext cx="10363200" cy="838200"/>
          </a:xfrm>
          <a:prstGeom prst="rect">
            <a:avLst/>
          </a:prstGeom>
        </p:spPr>
        <p:txBody>
          <a:bodyPr anchor="b"/>
          <a:lstStyle>
            <a:lvl1pPr>
              <a:defRPr sz="4000" cap="all" baseline="0">
                <a:solidFill>
                  <a:schemeClr val="tx1"/>
                </a:solidFill>
              </a:defRPr>
            </a:lvl1pPr>
          </a:lstStyle>
          <a:p>
            <a:r>
              <a:rPr kumimoji="0" lang="en-US" dirty="0"/>
              <a:t>Click to edit Master title style</a:t>
            </a:r>
          </a:p>
        </p:txBody>
      </p:sp>
    </p:spTree>
    <p:extLst>
      <p:ext uri="{BB962C8B-B14F-4D97-AF65-F5344CB8AC3E}">
        <p14:creationId xmlns:p14="http://schemas.microsoft.com/office/powerpoint/2010/main" val="395352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Rectangle 8"/>
          <p:cNvSpPr>
            <a:spLocks noChangeArrowheads="1"/>
          </p:cNvSpPr>
          <p:nvPr/>
        </p:nvSpPr>
        <p:spPr bwMode="auto">
          <a:xfrm>
            <a:off x="199136" y="6388387"/>
            <a:ext cx="11777472" cy="164814"/>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9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14" name="Picture 13"/>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049000" y="5785103"/>
            <a:ext cx="844298" cy="844298"/>
          </a:xfrm>
          <a:prstGeom prst="rect">
            <a:avLst/>
          </a:prstGeom>
        </p:spPr>
      </p:pic>
    </p:spTree>
    <p:extLst>
      <p:ext uri="{BB962C8B-B14F-4D97-AF65-F5344CB8AC3E}">
        <p14:creationId xmlns:p14="http://schemas.microsoft.com/office/powerpoint/2010/main" val="156480073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91" r:id="rId6"/>
    <p:sldLayoutId id="2147483692" r:id="rId7"/>
    <p:sldLayoutId id="2147483693" r:id="rId8"/>
    <p:sldLayoutId id="2147483696" r:id="rId9"/>
    <p:sldLayoutId id="2147483699" r:id="rId10"/>
  </p:sldLayoutIdLst>
  <p:hf sldNum="0" hdr="0" ftr="0" dt="0"/>
  <p:txStyles>
    <p:titleStyle>
      <a:lvl1pPr algn="ctr" rtl="0" eaLnBrk="1" latinLnBrk="0" hangingPunct="1">
        <a:spcBef>
          <a:spcPct val="0"/>
        </a:spcBef>
        <a:buNone/>
        <a:defRPr kumimoji="0" sz="2475" kern="1200">
          <a:solidFill>
            <a:schemeClr val="accent3">
              <a:shade val="75000"/>
            </a:schemeClr>
          </a:solidFill>
          <a:latin typeface="+mj-lt"/>
          <a:ea typeface="+mj-ea"/>
          <a:cs typeface="+mj-cs"/>
        </a:defRPr>
      </a:lvl1pPr>
    </p:titleStyle>
    <p:bodyStyle>
      <a:lvl1pPr marL="205740" indent="-205740" algn="l" rtl="0" eaLnBrk="1" latinLnBrk="0" hangingPunct="1">
        <a:spcBef>
          <a:spcPct val="20000"/>
        </a:spcBef>
        <a:buClr>
          <a:schemeClr val="accent1"/>
        </a:buClr>
        <a:buSzPct val="85000"/>
        <a:buFont typeface="Wingdings 2"/>
        <a:buChar char=""/>
        <a:defRPr kumimoji="0" sz="2025" kern="1200">
          <a:solidFill>
            <a:schemeClr val="tx1"/>
          </a:solidFill>
          <a:latin typeface="+mn-lt"/>
          <a:ea typeface="+mn-ea"/>
          <a:cs typeface="+mn-cs"/>
        </a:defRPr>
      </a:lvl1pPr>
      <a:lvl2pPr marL="411480" indent="-205740" algn="l" rtl="0" eaLnBrk="1" latinLnBrk="0" hangingPunct="1">
        <a:spcBef>
          <a:spcPct val="20000"/>
        </a:spcBef>
        <a:buClr>
          <a:schemeClr val="accent2"/>
        </a:buClr>
        <a:buSzPct val="70000"/>
        <a:buFont typeface="Wingdings"/>
        <a:buChar char=""/>
        <a:defRPr kumimoji="0" sz="1650" kern="1200">
          <a:solidFill>
            <a:schemeClr val="tx2"/>
          </a:solidFill>
          <a:latin typeface="+mn-lt"/>
          <a:ea typeface="+mn-ea"/>
          <a:cs typeface="+mn-cs"/>
        </a:defRPr>
      </a:lvl2pPr>
      <a:lvl3pPr marL="617220" indent="-171450" algn="l" rtl="0" eaLnBrk="1" latinLnBrk="0" hangingPunct="1">
        <a:spcBef>
          <a:spcPct val="20000"/>
        </a:spcBef>
        <a:buClr>
          <a:schemeClr val="accent3"/>
        </a:buClr>
        <a:buSzPct val="75000"/>
        <a:buFont typeface="Wingdings 2"/>
        <a:buChar char=""/>
        <a:defRPr kumimoji="0" sz="1500" kern="1200">
          <a:solidFill>
            <a:schemeClr val="tx1"/>
          </a:solidFill>
          <a:latin typeface="+mn-lt"/>
          <a:ea typeface="+mn-ea"/>
          <a:cs typeface="+mn-cs"/>
        </a:defRPr>
      </a:lvl3pPr>
      <a:lvl4pPr marL="822960" indent="-171450" algn="l" rtl="0" eaLnBrk="1" latinLnBrk="0" hangingPunct="1">
        <a:spcBef>
          <a:spcPct val="20000"/>
        </a:spcBef>
        <a:buClr>
          <a:schemeClr val="accent4"/>
        </a:buClr>
        <a:buSzPct val="70000"/>
        <a:buFont typeface="Wingdings"/>
        <a:buChar char=""/>
        <a:defRPr kumimoji="0" sz="1500" kern="1200">
          <a:solidFill>
            <a:schemeClr val="tx2"/>
          </a:solidFill>
          <a:latin typeface="+mn-lt"/>
          <a:ea typeface="+mn-ea"/>
          <a:cs typeface="+mn-cs"/>
        </a:defRPr>
      </a:lvl4pPr>
      <a:lvl5pPr marL="1028700" indent="-171450" algn="l" rtl="0" eaLnBrk="1" latinLnBrk="0" hangingPunct="1">
        <a:spcBef>
          <a:spcPct val="20000"/>
        </a:spcBef>
        <a:buClr>
          <a:schemeClr val="accent5"/>
        </a:buClr>
        <a:buFontTx/>
        <a:buChar char="•"/>
        <a:defRPr kumimoji="0" sz="1350" kern="1200">
          <a:solidFill>
            <a:schemeClr val="tx1"/>
          </a:solidFill>
          <a:latin typeface="+mn-lt"/>
          <a:ea typeface="+mn-ea"/>
          <a:cs typeface="+mn-cs"/>
        </a:defRPr>
      </a:lvl5pPr>
      <a:lvl6pPr marL="1234440" indent="-137160" algn="l" rtl="0" eaLnBrk="1" latinLnBrk="0" hangingPunct="1">
        <a:spcBef>
          <a:spcPct val="20000"/>
        </a:spcBef>
        <a:buClr>
          <a:schemeClr val="accent6"/>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1">
            <a:shade val="75000"/>
          </a:schemeClr>
        </a:buClr>
        <a:buSzPct val="90000"/>
        <a:buChar char="•"/>
        <a:defRPr kumimoji="0" sz="1200" kern="1200" baseline="0">
          <a:solidFill>
            <a:schemeClr val="tx1"/>
          </a:solidFill>
          <a:latin typeface="+mn-lt"/>
          <a:ea typeface="+mn-ea"/>
          <a:cs typeface="+mn-cs"/>
        </a:defRPr>
      </a:lvl7pPr>
      <a:lvl8pPr marL="1577340" indent="-137160" algn="l" rtl="0" eaLnBrk="1" latinLnBrk="0" hangingPunct="1">
        <a:spcBef>
          <a:spcPct val="20000"/>
        </a:spcBef>
        <a:buClr>
          <a:schemeClr val="accent4">
            <a:shade val="75000"/>
          </a:schemeClr>
        </a:buClr>
        <a:buChar char="•"/>
        <a:defRPr kumimoji="0" sz="1200" kern="1200">
          <a:solidFill>
            <a:schemeClr val="tx1"/>
          </a:solidFill>
          <a:latin typeface="+mn-lt"/>
          <a:ea typeface="+mn-ea"/>
          <a:cs typeface="+mn-cs"/>
        </a:defRPr>
      </a:lvl8pPr>
      <a:lvl9pPr marL="1783080" indent="-137160" algn="l" rtl="0" eaLnBrk="1" latinLnBrk="0" hangingPunct="1">
        <a:spcBef>
          <a:spcPct val="20000"/>
        </a:spcBef>
        <a:buClr>
          <a:schemeClr val="accent2">
            <a:shade val="75000"/>
          </a:schemeClr>
        </a:buClr>
        <a:buSzPct val="90000"/>
        <a:buChar char="•"/>
        <a:defRPr kumimoji="0" sz="105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microsoft.com/office/2011/relationships/webextension" Target="../webextensions/webextension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microsoft.com/office/2011/relationships/webextension" Target="../webextensions/webextension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microsoft.com/office/2011/relationships/webextension" Target="../webextensions/webextension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11/relationships/webextension" Target="../webextensions/webextension5.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1/relationships/webextension" Target="../webextensions/webextension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6800" y="3276600"/>
            <a:ext cx="10058400" cy="2438400"/>
          </a:xfrm>
          <a:prstGeom prst="rect">
            <a:avLst/>
          </a:prstGeom>
          <a:solidFill>
            <a:schemeClr val="bg1"/>
          </a:solidFill>
          <a:ln w="57150">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kern="1200" cap="all" baseline="0">
                <a:solidFill>
                  <a:srgbClr val="AD8800"/>
                </a:solidFill>
                <a:latin typeface="ITC New Baskerville Std" pitchFamily="18" charset="0"/>
                <a:ea typeface="+mj-ea"/>
                <a:cs typeface="+mj-cs"/>
              </a:defRPr>
            </a:lvl1pPr>
          </a:lstStyle>
          <a:p>
            <a:r>
              <a:rPr lang="en-US" sz="5000" dirty="0">
                <a:latin typeface="Georgia" pitchFamily="18" charset="0"/>
              </a:rPr>
              <a:t>Determining the sanction</a:t>
            </a:r>
            <a:endParaRPr lang="en-US" sz="2700" cap="none" dirty="0">
              <a:solidFill>
                <a:schemeClr val="tx2"/>
              </a:solidFill>
              <a:latin typeface="Georgia" pitchFamily="18" charset="0"/>
            </a:endParaRPr>
          </a:p>
          <a:p>
            <a:endParaRPr lang="en-US" sz="2500" cap="none" dirty="0">
              <a:solidFill>
                <a:schemeClr val="tx2"/>
              </a:solidFill>
              <a:latin typeface="Georgia" pitchFamily="18" charset="0"/>
            </a:endParaRPr>
          </a:p>
          <a:p>
            <a:r>
              <a:rPr lang="en-US" sz="3000" cap="none" dirty="0">
                <a:solidFill>
                  <a:schemeClr val="tx2"/>
                </a:solidFill>
                <a:latin typeface="Georgia" pitchFamily="18" charset="0"/>
              </a:rPr>
              <a:t>Miller-Becker Seminar</a:t>
            </a:r>
          </a:p>
          <a:p>
            <a:r>
              <a:rPr lang="en-US" sz="3000" cap="none" dirty="0">
                <a:solidFill>
                  <a:schemeClr val="tx2"/>
                </a:solidFill>
                <a:latin typeface="Georgia" pitchFamily="18" charset="0"/>
              </a:rPr>
              <a:t>October 20, 2023</a:t>
            </a:r>
          </a:p>
          <a:p>
            <a:endParaRPr lang="en-US" sz="3000" cap="none" dirty="0">
              <a:solidFill>
                <a:schemeClr val="tx2"/>
              </a:solidFill>
              <a:latin typeface="Georgia" pitchFamily="18" charset="0"/>
            </a:endParaRPr>
          </a:p>
          <a:p>
            <a:r>
              <a:rPr lang="en-US" sz="2700" cap="none" dirty="0">
                <a:solidFill>
                  <a:schemeClr val="tx2"/>
                </a:solidFill>
                <a:latin typeface="Georgia" pitchFamily="18" charset="0"/>
              </a:rPr>
              <a:t> </a:t>
            </a:r>
          </a:p>
          <a:p>
            <a:br>
              <a:rPr lang="en-US" sz="5000" dirty="0">
                <a:solidFill>
                  <a:schemeClr val="accent1"/>
                </a:solidFill>
                <a:latin typeface="Georgia" pitchFamily="18" charset="0"/>
              </a:rPr>
            </a:br>
            <a:endParaRPr lang="en-US" sz="5000" dirty="0">
              <a:solidFill>
                <a:schemeClr val="accent1"/>
              </a:solidFill>
              <a:latin typeface="Georgia" pitchFamily="18" charset="0"/>
            </a:endParaRPr>
          </a:p>
        </p:txBody>
      </p:sp>
    </p:spTree>
    <p:extLst>
      <p:ext uri="{BB962C8B-B14F-4D97-AF65-F5344CB8AC3E}">
        <p14:creationId xmlns:p14="http://schemas.microsoft.com/office/powerpoint/2010/main" val="33637297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02336" y="1295400"/>
            <a:ext cx="11338560" cy="4572000"/>
          </a:xfrm>
        </p:spPr>
        <p:txBody>
          <a:bodyPr>
            <a:normAutofit/>
          </a:bodyPr>
          <a:lstStyle/>
          <a:p>
            <a:pPr marL="338138" indent="-338138" algn="just">
              <a:buFont typeface="Wingdings" panose="05000000000000000000" pitchFamily="2" charset="2"/>
              <a:buChar char="Ø"/>
            </a:pPr>
            <a:r>
              <a:rPr lang="en-US" sz="3600" dirty="0">
                <a:latin typeface="Georgia" panose="02040502050405020303" pitchFamily="18" charset="0"/>
              </a:rPr>
              <a:t>Respondent notarized documents for a client with diminished capacity.  Delegated all client contact to non-attorney office manager.  </a:t>
            </a:r>
          </a:p>
          <a:p>
            <a:pPr marL="338138" indent="-338138" algn="just">
              <a:buFont typeface="Wingdings" panose="05000000000000000000" pitchFamily="2" charset="2"/>
              <a:buChar char="Ø"/>
            </a:pPr>
            <a:r>
              <a:rPr lang="en-US" sz="3600" dirty="0">
                <a:latin typeface="Georgia" panose="02040502050405020303" pitchFamily="18" charset="0"/>
              </a:rPr>
              <a:t>Falsely notarized or signed as a witness seven estate-related documents; conduct was revealed in probate and malpractice litigation.</a:t>
            </a:r>
          </a:p>
        </p:txBody>
      </p:sp>
      <p:sp>
        <p:nvSpPr>
          <p:cNvPr id="3" name="Title 2"/>
          <p:cNvSpPr>
            <a:spLocks noGrp="1"/>
          </p:cNvSpPr>
          <p:nvPr>
            <p:ph type="ctrTitle"/>
          </p:nvPr>
        </p:nvSpPr>
        <p:spPr/>
        <p:txBody>
          <a:bodyPr/>
          <a:lstStyle/>
          <a:p>
            <a:r>
              <a:rPr lang="en-US" b="1" dirty="0">
                <a:latin typeface="Georgia" panose="02040502050405020303" pitchFamily="18" charset="0"/>
              </a:rPr>
              <a:t>False notarization</a:t>
            </a:r>
          </a:p>
        </p:txBody>
      </p:sp>
      <p:cxnSp>
        <p:nvCxnSpPr>
          <p:cNvPr id="4" name="Straight Connector 3">
            <a:extLst>
              <a:ext uri="{FF2B5EF4-FFF2-40B4-BE49-F238E27FC236}">
                <a16:creationId xmlns:a16="http://schemas.microsoft.com/office/drawing/2014/main" id="{DBEAD15A-F923-FBE1-C35F-90B4A161EC5C}"/>
              </a:ext>
            </a:extLst>
          </p:cNvPr>
          <p:cNvCxnSpPr/>
          <p:nvPr/>
        </p:nvCxnSpPr>
        <p:spPr>
          <a:xfrm>
            <a:off x="1752600" y="117892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7426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Sanction?</a:t>
            </a:r>
          </a:p>
        </p:txBody>
      </p:sp>
      <p:sp>
        <p:nvSpPr>
          <p:cNvPr id="9" name="Content Placeholder 8"/>
          <p:cNvSpPr>
            <a:spLocks noGrp="1"/>
          </p:cNvSpPr>
          <p:nvPr>
            <p:ph sz="quarter" idx="1"/>
          </p:nvPr>
        </p:nvSpPr>
        <p:spPr>
          <a:xfrm>
            <a:off x="228600" y="1905000"/>
            <a:ext cx="11771811" cy="3960797"/>
          </a:xfrm>
        </p:spPr>
        <p:txBody>
          <a:bodyPr>
            <a:normAutofit/>
          </a:bodyPr>
          <a:lstStyle/>
          <a:p>
            <a:pPr marL="463550" indent="-463550">
              <a:buFont typeface="Wingdings" panose="05000000000000000000" pitchFamily="2" charset="2"/>
              <a:buChar char="q"/>
            </a:pPr>
            <a:r>
              <a:rPr lang="en-US" sz="3600" dirty="0">
                <a:latin typeface="Georgia" panose="02040502050405020303" pitchFamily="18" charset="0"/>
              </a:rPr>
              <a:t>Fully-stayed suspension</a:t>
            </a:r>
          </a:p>
          <a:p>
            <a:pPr marL="463550" indent="-463550">
              <a:buFont typeface="Wingdings" panose="05000000000000000000" pitchFamily="2" charset="2"/>
              <a:buChar char="q"/>
            </a:pPr>
            <a:r>
              <a:rPr lang="en-US" sz="3600" dirty="0">
                <a:latin typeface="Georgia" panose="02040502050405020303" pitchFamily="18" charset="0"/>
              </a:rPr>
              <a:t>Partially-stayed suspension</a:t>
            </a:r>
          </a:p>
          <a:p>
            <a:pPr marL="463550" indent="-463550">
              <a:buFont typeface="Wingdings" panose="05000000000000000000" pitchFamily="2" charset="2"/>
              <a:buChar char="q"/>
            </a:pPr>
            <a:r>
              <a:rPr lang="en-US" sz="3600" dirty="0">
                <a:latin typeface="Georgia" panose="02040502050405020303" pitchFamily="18" charset="0"/>
              </a:rPr>
              <a:t>Actual suspension with no stay</a:t>
            </a: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07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graphicFrame>
            <p:nvGraphicFramePr>
              <p:cNvPr id="4" name="Add-in 3" title="Mentimeter - Interactive Presentations">
                <a:extLst>
                  <a:ext uri="{FF2B5EF4-FFF2-40B4-BE49-F238E27FC236}">
                    <a16:creationId xmlns:a16="http://schemas.microsoft.com/office/drawing/2014/main" id="{8E3F3B65-0653-4769-2ECB-70D0FCA9AFB9}"/>
                  </a:ext>
                </a:extLst>
              </p:cNvPr>
              <p:cNvGraphicFramePr>
                <a:graphicFrameLocks noGrp="1"/>
              </p:cNvGraphicFramePr>
              <p:nvPr/>
            </p:nvGraphicFramePr>
            <p:xfrm>
              <a:off x="1352025" y="285226"/>
              <a:ext cx="9487949" cy="6300132"/>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xmlns="">
          <p:pic>
            <p:nvPicPr>
              <p:cNvPr id="4" name="Add-in 3" title="Mentimeter - Interactive Presentations">
                <a:extLst>
                  <a:ext uri="{FF2B5EF4-FFF2-40B4-BE49-F238E27FC236}">
                    <a16:creationId xmlns:a16="http://schemas.microsoft.com/office/drawing/2014/main" id="{8E3F3B65-0653-4769-2ECB-70D0FCA9AFB9}"/>
                  </a:ext>
                </a:extLst>
              </p:cNvPr>
              <p:cNvPicPr>
                <a:picLocks noGrp="1" noRot="1" noChangeAspect="1" noMove="1" noResize="1" noEditPoints="1" noAdjustHandles="1" noChangeArrowheads="1" noChangeShapeType="1"/>
              </p:cNvPicPr>
              <p:nvPr/>
            </p:nvPicPr>
            <p:blipFill>
              <a:blip r:embed="rId3"/>
              <a:stretch>
                <a:fillRect/>
              </a:stretch>
            </p:blipFill>
            <p:spPr>
              <a:xfrm>
                <a:off x="1352025" y="285226"/>
                <a:ext cx="9487949" cy="6300132"/>
              </a:xfrm>
              <a:prstGeom prst="rect">
                <a:avLst/>
              </a:prstGeom>
            </p:spPr>
          </p:pic>
        </mc:Fallback>
      </mc:AlternateContent>
    </p:spTree>
    <p:extLst>
      <p:ext uri="{BB962C8B-B14F-4D97-AF65-F5344CB8AC3E}">
        <p14:creationId xmlns:p14="http://schemas.microsoft.com/office/powerpoint/2010/main" val="2831357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Case result</a:t>
            </a:r>
          </a:p>
        </p:txBody>
      </p:sp>
      <p:sp>
        <p:nvSpPr>
          <p:cNvPr id="9" name="Content Placeholder 8"/>
          <p:cNvSpPr>
            <a:spLocks noGrp="1"/>
          </p:cNvSpPr>
          <p:nvPr>
            <p:ph sz="quarter" idx="1"/>
          </p:nvPr>
        </p:nvSpPr>
        <p:spPr>
          <a:xfrm>
            <a:off x="228600" y="1371600"/>
            <a:ext cx="11771811" cy="4494197"/>
          </a:xfrm>
        </p:spPr>
        <p:txBody>
          <a:bodyPr>
            <a:normAutofit fontScale="92500"/>
          </a:bodyPr>
          <a:lstStyle/>
          <a:p>
            <a:pPr marL="0" indent="0" algn="just">
              <a:buClrTx/>
              <a:buNone/>
            </a:pPr>
            <a:r>
              <a:rPr lang="en-US" sz="3600" i="1" dirty="0">
                <a:latin typeface="Georgia" panose="02040502050405020303" pitchFamily="18" charset="0"/>
              </a:rPr>
              <a:t>ODC v. Jarvis</a:t>
            </a:r>
            <a:r>
              <a:rPr lang="en-US" sz="3600" dirty="0">
                <a:latin typeface="Georgia" panose="02040502050405020303" pitchFamily="18" charset="0"/>
              </a:rPr>
              <a:t>, 2022-Ohio-3936</a:t>
            </a:r>
          </a:p>
          <a:p>
            <a:pPr marL="287338" indent="-287338" algn="just">
              <a:buClrTx/>
              <a:buFont typeface="Wingdings" panose="05000000000000000000" pitchFamily="2" charset="2"/>
              <a:buChar char="Ø"/>
            </a:pPr>
            <a:r>
              <a:rPr lang="en-US" sz="3600" dirty="0">
                <a:latin typeface="Georgia" panose="02040502050405020303" pitchFamily="18" charset="0"/>
              </a:rPr>
              <a:t>Parties stipulated to a two-year stayed suspension.  Board rejected the stipulated sanction based on absence of precedent and recommended one-year stayed.</a:t>
            </a:r>
          </a:p>
          <a:p>
            <a:pPr marL="287338" indent="-287338" algn="just">
              <a:buClrTx/>
              <a:buFont typeface="Wingdings" panose="05000000000000000000" pitchFamily="2" charset="2"/>
              <a:buChar char="Ø"/>
            </a:pPr>
            <a:r>
              <a:rPr lang="en-US" sz="3600" dirty="0">
                <a:latin typeface="Georgia" panose="02040502050405020303" pitchFamily="18" charset="0"/>
              </a:rPr>
              <a:t>Court imposed 18-months, stayed based on a pattern of conduct and respondent’s failure to establish any professional relationship with a client known to have diminished capacity (dissent—18-months, one-year stayed)</a:t>
            </a:r>
          </a:p>
          <a:p>
            <a:pPr marL="463550" indent="-463550"/>
            <a:endParaRPr lang="en-US" sz="3600" dirty="0">
              <a:latin typeface="Georgia" panose="02040502050405020303" pitchFamily="18" charset="0"/>
            </a:endParaRP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789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606A-B5B1-4935-8043-4AF67D07B4CC}"/>
              </a:ext>
            </a:extLst>
          </p:cNvPr>
          <p:cNvSpPr>
            <a:spLocks noGrp="1"/>
          </p:cNvSpPr>
          <p:nvPr>
            <p:ph type="title"/>
          </p:nvPr>
        </p:nvSpPr>
        <p:spPr>
          <a:xfrm>
            <a:off x="457200" y="2743200"/>
            <a:ext cx="10896600" cy="1295399"/>
          </a:xfrm>
        </p:spPr>
        <p:txBody>
          <a:bodyPr/>
          <a:lstStyle/>
          <a:p>
            <a:r>
              <a:rPr lang="en-US" dirty="0">
                <a:solidFill>
                  <a:schemeClr val="bg2">
                    <a:lumMod val="50000"/>
                  </a:schemeClr>
                </a:solidFill>
                <a:latin typeface="Georgia" panose="02040502050405020303" pitchFamily="18" charset="0"/>
              </a:rPr>
              <a:t>Scenario #3</a:t>
            </a:r>
            <a:br>
              <a:rPr lang="en-US" dirty="0">
                <a:solidFill>
                  <a:schemeClr val="bg2">
                    <a:lumMod val="50000"/>
                  </a:schemeClr>
                </a:solidFill>
                <a:latin typeface="Georgia" panose="02040502050405020303" pitchFamily="18" charset="0"/>
              </a:rPr>
            </a:br>
            <a:r>
              <a:rPr lang="en-US" dirty="0">
                <a:solidFill>
                  <a:schemeClr val="bg2">
                    <a:lumMod val="50000"/>
                  </a:schemeClr>
                </a:solidFill>
                <a:latin typeface="Georgia" panose="02040502050405020303" pitchFamily="18" charset="0"/>
              </a:rPr>
              <a:t>Sex-with-client</a:t>
            </a:r>
            <a:endParaRPr lang="en-US" dirty="0"/>
          </a:p>
        </p:txBody>
      </p:sp>
    </p:spTree>
    <p:extLst>
      <p:ext uri="{BB962C8B-B14F-4D97-AF65-F5344CB8AC3E}">
        <p14:creationId xmlns:p14="http://schemas.microsoft.com/office/powerpoint/2010/main" val="146013188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02336" y="1295400"/>
            <a:ext cx="11338560" cy="4572000"/>
          </a:xfrm>
        </p:spPr>
        <p:txBody>
          <a:bodyPr>
            <a:normAutofit lnSpcReduction="10000"/>
          </a:bodyPr>
          <a:lstStyle/>
          <a:p>
            <a:pPr marL="338138" indent="-338138" algn="just">
              <a:buFont typeface="Wingdings" panose="05000000000000000000" pitchFamily="2" charset="2"/>
              <a:buChar char="Ø"/>
            </a:pPr>
            <a:r>
              <a:rPr lang="en-US" sz="3600" dirty="0">
                <a:latin typeface="Georgia" panose="02040502050405020303" pitchFamily="18" charset="0"/>
              </a:rPr>
              <a:t>Respondent engaged in a sexual relationship with a client.  The relationship continued for two years after the initial client-lawyer relationship ended.</a:t>
            </a:r>
          </a:p>
          <a:p>
            <a:pPr marL="338138" indent="-338138" algn="just">
              <a:buFont typeface="Wingdings" panose="05000000000000000000" pitchFamily="2" charset="2"/>
              <a:buChar char="Ø"/>
            </a:pPr>
            <a:r>
              <a:rPr lang="en-US" sz="3600" dirty="0">
                <a:latin typeface="Georgia" panose="02040502050405020303" pitchFamily="18" charset="0"/>
              </a:rPr>
              <a:t>After romantic relationship ended, the two remained friends for several years, and respondent represented the client in two other legal matters.</a:t>
            </a:r>
          </a:p>
          <a:p>
            <a:pPr marL="338138" indent="-338138" algn="just">
              <a:buFont typeface="Wingdings" panose="05000000000000000000" pitchFamily="2" charset="2"/>
              <a:buChar char="Ø"/>
            </a:pPr>
            <a:r>
              <a:rPr lang="en-US" sz="3600" dirty="0">
                <a:latin typeface="Georgia" panose="02040502050405020303" pitchFamily="18" charset="0"/>
              </a:rPr>
              <a:t>Respondent claimed the client initiated the relationship but acknowledged it was inappropriate.</a:t>
            </a:r>
          </a:p>
        </p:txBody>
      </p:sp>
      <p:sp>
        <p:nvSpPr>
          <p:cNvPr id="3" name="Title 2"/>
          <p:cNvSpPr>
            <a:spLocks noGrp="1"/>
          </p:cNvSpPr>
          <p:nvPr>
            <p:ph type="ctrTitle"/>
          </p:nvPr>
        </p:nvSpPr>
        <p:spPr/>
        <p:txBody>
          <a:bodyPr/>
          <a:lstStyle/>
          <a:p>
            <a:r>
              <a:rPr lang="en-US" b="1" dirty="0">
                <a:latin typeface="Georgia" panose="02040502050405020303" pitchFamily="18" charset="0"/>
              </a:rPr>
              <a:t>Sex-with-client</a:t>
            </a:r>
          </a:p>
        </p:txBody>
      </p:sp>
      <p:cxnSp>
        <p:nvCxnSpPr>
          <p:cNvPr id="4" name="Straight Connector 3">
            <a:extLst>
              <a:ext uri="{FF2B5EF4-FFF2-40B4-BE49-F238E27FC236}">
                <a16:creationId xmlns:a16="http://schemas.microsoft.com/office/drawing/2014/main" id="{DBEAD15A-F923-FBE1-C35F-90B4A161EC5C}"/>
              </a:ext>
            </a:extLst>
          </p:cNvPr>
          <p:cNvCxnSpPr/>
          <p:nvPr/>
        </p:nvCxnSpPr>
        <p:spPr>
          <a:xfrm>
            <a:off x="1752600" y="117892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2658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Sanction?</a:t>
            </a:r>
          </a:p>
        </p:txBody>
      </p:sp>
      <p:sp>
        <p:nvSpPr>
          <p:cNvPr id="9" name="Content Placeholder 8"/>
          <p:cNvSpPr>
            <a:spLocks noGrp="1"/>
          </p:cNvSpPr>
          <p:nvPr>
            <p:ph sz="quarter" idx="1"/>
          </p:nvPr>
        </p:nvSpPr>
        <p:spPr>
          <a:xfrm>
            <a:off x="228600" y="1905000"/>
            <a:ext cx="11771811" cy="3960797"/>
          </a:xfrm>
        </p:spPr>
        <p:txBody>
          <a:bodyPr>
            <a:normAutofit/>
          </a:bodyPr>
          <a:lstStyle/>
          <a:p>
            <a:pPr marL="463550" indent="-463550">
              <a:buFont typeface="Wingdings" panose="05000000000000000000" pitchFamily="2" charset="2"/>
              <a:buChar char="q"/>
            </a:pPr>
            <a:r>
              <a:rPr lang="en-US" sz="3600" dirty="0">
                <a:latin typeface="Georgia" panose="02040502050405020303" pitchFamily="18" charset="0"/>
              </a:rPr>
              <a:t>Fully-stayed suspension</a:t>
            </a:r>
          </a:p>
          <a:p>
            <a:pPr marL="463550" indent="-463550">
              <a:buFont typeface="Wingdings" panose="05000000000000000000" pitchFamily="2" charset="2"/>
              <a:buChar char="q"/>
            </a:pPr>
            <a:r>
              <a:rPr lang="en-US" sz="3600" dirty="0">
                <a:latin typeface="Georgia" panose="02040502050405020303" pitchFamily="18" charset="0"/>
              </a:rPr>
              <a:t>Partially-stayed suspension</a:t>
            </a:r>
          </a:p>
          <a:p>
            <a:pPr marL="463550" indent="-463550">
              <a:buFont typeface="Wingdings" panose="05000000000000000000" pitchFamily="2" charset="2"/>
              <a:buChar char="q"/>
            </a:pPr>
            <a:r>
              <a:rPr lang="en-US" sz="3600" dirty="0">
                <a:latin typeface="Georgia" panose="02040502050405020303" pitchFamily="18" charset="0"/>
              </a:rPr>
              <a:t>Actual suspension with no stay</a:t>
            </a: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323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graphicFrame>
            <p:nvGraphicFramePr>
              <p:cNvPr id="4" name="Add-in 3" title="Mentimeter - Interactive Presentations">
                <a:extLst>
                  <a:ext uri="{FF2B5EF4-FFF2-40B4-BE49-F238E27FC236}">
                    <a16:creationId xmlns:a16="http://schemas.microsoft.com/office/drawing/2014/main" id="{8E3F3B65-0653-4769-2ECB-70D0FCA9AFB9}"/>
                  </a:ext>
                </a:extLst>
              </p:cNvPr>
              <p:cNvGraphicFramePr>
                <a:graphicFrameLocks noGrp="1"/>
              </p:cNvGraphicFramePr>
              <p:nvPr/>
            </p:nvGraphicFramePr>
            <p:xfrm>
              <a:off x="1352025" y="285226"/>
              <a:ext cx="9487949" cy="6300132"/>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xmlns="">
          <p:pic>
            <p:nvPicPr>
              <p:cNvPr id="4" name="Add-in 3" title="Mentimeter - Interactive Presentations">
                <a:extLst>
                  <a:ext uri="{FF2B5EF4-FFF2-40B4-BE49-F238E27FC236}">
                    <a16:creationId xmlns:a16="http://schemas.microsoft.com/office/drawing/2014/main" id="{8E3F3B65-0653-4769-2ECB-70D0FCA9AFB9}"/>
                  </a:ext>
                </a:extLst>
              </p:cNvPr>
              <p:cNvPicPr>
                <a:picLocks noGrp="1" noRot="1" noChangeAspect="1" noMove="1" noResize="1" noEditPoints="1" noAdjustHandles="1" noChangeArrowheads="1" noChangeShapeType="1"/>
              </p:cNvPicPr>
              <p:nvPr/>
            </p:nvPicPr>
            <p:blipFill>
              <a:blip r:embed="rId3"/>
              <a:stretch>
                <a:fillRect/>
              </a:stretch>
            </p:blipFill>
            <p:spPr>
              <a:xfrm>
                <a:off x="1352025" y="285226"/>
                <a:ext cx="9487949" cy="6300132"/>
              </a:xfrm>
              <a:prstGeom prst="rect">
                <a:avLst/>
              </a:prstGeom>
            </p:spPr>
          </p:pic>
        </mc:Fallback>
      </mc:AlternateContent>
    </p:spTree>
    <p:extLst>
      <p:ext uri="{BB962C8B-B14F-4D97-AF65-F5344CB8AC3E}">
        <p14:creationId xmlns:p14="http://schemas.microsoft.com/office/powerpoint/2010/main" val="2403158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Case result</a:t>
            </a:r>
          </a:p>
        </p:txBody>
      </p:sp>
      <p:sp>
        <p:nvSpPr>
          <p:cNvPr id="9" name="Content Placeholder 8"/>
          <p:cNvSpPr>
            <a:spLocks noGrp="1"/>
          </p:cNvSpPr>
          <p:nvPr>
            <p:ph sz="quarter" idx="1"/>
          </p:nvPr>
        </p:nvSpPr>
        <p:spPr>
          <a:xfrm>
            <a:off x="228600" y="1371600"/>
            <a:ext cx="11771811" cy="4494197"/>
          </a:xfrm>
        </p:spPr>
        <p:txBody>
          <a:bodyPr>
            <a:normAutofit fontScale="92500" lnSpcReduction="10000"/>
          </a:bodyPr>
          <a:lstStyle/>
          <a:p>
            <a:pPr marL="0" indent="0" algn="just">
              <a:buClrTx/>
              <a:buNone/>
            </a:pPr>
            <a:r>
              <a:rPr lang="en-US" sz="3600" i="1" dirty="0">
                <a:latin typeface="Georgia" panose="02040502050405020303" pitchFamily="18" charset="0"/>
              </a:rPr>
              <a:t>Akron Bar Assn. v. </a:t>
            </a:r>
            <a:r>
              <a:rPr lang="en-US" sz="3600" i="1" dirty="0" err="1">
                <a:latin typeface="Georgia" panose="02040502050405020303" pitchFamily="18" charset="0"/>
              </a:rPr>
              <a:t>Fortado</a:t>
            </a:r>
            <a:r>
              <a:rPr lang="en-US" sz="3600" dirty="0">
                <a:latin typeface="Georgia" panose="02040502050405020303" pitchFamily="18" charset="0"/>
              </a:rPr>
              <a:t>, 2020-Ohio-517; </a:t>
            </a:r>
            <a:r>
              <a:rPr lang="en-US" sz="3600" i="1" dirty="0">
                <a:latin typeface="Georgia" panose="02040502050405020303" pitchFamily="18" charset="0"/>
              </a:rPr>
              <a:t>ODC v. Nowicki</a:t>
            </a:r>
            <a:r>
              <a:rPr lang="en-US" sz="3600" dirty="0">
                <a:latin typeface="Georgia" panose="02040502050405020303" pitchFamily="18" charset="0"/>
              </a:rPr>
              <a:t>, 2023-Ohio-3079</a:t>
            </a:r>
          </a:p>
          <a:p>
            <a:pPr marL="287338" indent="-287338" algn="just">
              <a:buClrTx/>
              <a:buFont typeface="Wingdings" panose="05000000000000000000" pitchFamily="2" charset="2"/>
              <a:buChar char="Ø"/>
            </a:pPr>
            <a:r>
              <a:rPr lang="en-US" sz="3600" dirty="0">
                <a:latin typeface="Georgia" panose="02040502050405020303" pitchFamily="18" charset="0"/>
              </a:rPr>
              <a:t>Both </a:t>
            </a:r>
            <a:r>
              <a:rPr lang="en-US" sz="3600" dirty="0" err="1">
                <a:latin typeface="Georgia" panose="02040502050405020303" pitchFamily="18" charset="0"/>
              </a:rPr>
              <a:t>Fortado</a:t>
            </a:r>
            <a:r>
              <a:rPr lang="en-US" sz="3600" dirty="0">
                <a:latin typeface="Georgia" panose="02040502050405020303" pitchFamily="18" charset="0"/>
              </a:rPr>
              <a:t> and Nowicki entered into ostensibly consensual sexual relationships with clients and both had prior disciplinary offenses.  Nowicki continued to represent his client and her husband after the affair commenced and represented her in divorce proceedings</a:t>
            </a:r>
          </a:p>
          <a:p>
            <a:pPr marL="287338" indent="-287338" algn="just">
              <a:buClrTx/>
              <a:buFont typeface="Wingdings" panose="05000000000000000000" pitchFamily="2" charset="2"/>
              <a:buChar char="Ø"/>
            </a:pPr>
            <a:r>
              <a:rPr lang="en-US" sz="3600" dirty="0">
                <a:latin typeface="Georgia" panose="02040502050405020303" pitchFamily="18" charset="0"/>
              </a:rPr>
              <a:t>Board recommended partially stayed suspensions; Court imposed one-year stayed.</a:t>
            </a:r>
          </a:p>
          <a:p>
            <a:pPr marL="463550" indent="-463550"/>
            <a:endParaRPr lang="en-US" sz="3600" dirty="0">
              <a:latin typeface="Georgia" panose="02040502050405020303" pitchFamily="18" charset="0"/>
            </a:endParaRP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805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606A-B5B1-4935-8043-4AF67D07B4CC}"/>
              </a:ext>
            </a:extLst>
          </p:cNvPr>
          <p:cNvSpPr>
            <a:spLocks noGrp="1"/>
          </p:cNvSpPr>
          <p:nvPr>
            <p:ph type="title"/>
          </p:nvPr>
        </p:nvSpPr>
        <p:spPr>
          <a:xfrm>
            <a:off x="838200" y="2514600"/>
            <a:ext cx="10515600" cy="1523999"/>
          </a:xfrm>
        </p:spPr>
        <p:txBody>
          <a:bodyPr/>
          <a:lstStyle/>
          <a:p>
            <a:r>
              <a:rPr lang="en-US" dirty="0">
                <a:solidFill>
                  <a:schemeClr val="bg2">
                    <a:lumMod val="50000"/>
                  </a:schemeClr>
                </a:solidFill>
                <a:latin typeface="Georgia" panose="02040502050405020303" pitchFamily="18" charset="0"/>
              </a:rPr>
              <a:t>Scenario #4</a:t>
            </a:r>
            <a:br>
              <a:rPr lang="en-US" i="1" dirty="0">
                <a:solidFill>
                  <a:schemeClr val="bg2">
                    <a:lumMod val="50000"/>
                  </a:schemeClr>
                </a:solidFill>
                <a:latin typeface="Georgia" panose="02040502050405020303" pitchFamily="18" charset="0"/>
              </a:rPr>
            </a:br>
            <a:r>
              <a:rPr lang="en-US" dirty="0">
                <a:solidFill>
                  <a:schemeClr val="bg2">
                    <a:lumMod val="50000"/>
                  </a:schemeClr>
                </a:solidFill>
                <a:latin typeface="Georgia" panose="02040502050405020303" pitchFamily="18" charset="0"/>
              </a:rPr>
              <a:t>excessive fee; egregious conduct</a:t>
            </a:r>
            <a:endParaRPr lang="en-US" dirty="0"/>
          </a:p>
        </p:txBody>
      </p:sp>
    </p:spTree>
    <p:extLst>
      <p:ext uri="{BB962C8B-B14F-4D97-AF65-F5344CB8AC3E}">
        <p14:creationId xmlns:p14="http://schemas.microsoft.com/office/powerpoint/2010/main" val="80783961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02336" y="1294155"/>
            <a:ext cx="11338560" cy="4804893"/>
          </a:xfrm>
        </p:spPr>
        <p:txBody>
          <a:bodyPr>
            <a:normAutofit/>
          </a:bodyPr>
          <a:lstStyle/>
          <a:p>
            <a:pPr algn="just">
              <a:buFont typeface="Wingdings" panose="05000000000000000000" pitchFamily="2" charset="2"/>
              <a:buChar char="Ø"/>
            </a:pPr>
            <a:r>
              <a:rPr lang="en-US" sz="3500" dirty="0">
                <a:latin typeface="Georgia" panose="02040502050405020303" pitchFamily="18" charset="0"/>
              </a:rPr>
              <a:t>Make sure your cell phone is connected to </a:t>
            </a:r>
            <a:r>
              <a:rPr lang="en-US" sz="3500" dirty="0" err="1">
                <a:latin typeface="Georgia" panose="02040502050405020303" pitchFamily="18" charset="0"/>
              </a:rPr>
              <a:t>OSBAWifi</a:t>
            </a:r>
            <a:endParaRPr lang="en-US" sz="3500" dirty="0">
              <a:latin typeface="Georgia" panose="02040502050405020303" pitchFamily="18" charset="0"/>
            </a:endParaRPr>
          </a:p>
          <a:p>
            <a:pPr algn="just">
              <a:buFont typeface="Wingdings" panose="05000000000000000000" pitchFamily="2" charset="2"/>
              <a:buChar char="Ø"/>
            </a:pPr>
            <a:r>
              <a:rPr lang="en-US" sz="3500" dirty="0">
                <a:latin typeface="Georgia" panose="02040502050405020303" pitchFamily="18" charset="0"/>
              </a:rPr>
              <a:t>Open </a:t>
            </a:r>
            <a:r>
              <a:rPr lang="en-US" sz="3500" b="1" dirty="0">
                <a:latin typeface="Georgia" panose="02040502050405020303" pitchFamily="18" charset="0"/>
              </a:rPr>
              <a:t>menti.com</a:t>
            </a:r>
            <a:r>
              <a:rPr lang="en-US" sz="3500" dirty="0">
                <a:latin typeface="Georgia" panose="02040502050405020303" pitchFamily="18" charset="0"/>
              </a:rPr>
              <a:t> in your phone’s browser</a:t>
            </a:r>
          </a:p>
          <a:p>
            <a:pPr algn="just">
              <a:buFont typeface="Wingdings" panose="05000000000000000000" pitchFamily="2" charset="2"/>
              <a:buChar char="Ø"/>
            </a:pPr>
            <a:r>
              <a:rPr lang="en-US" sz="3500" dirty="0">
                <a:latin typeface="Georgia" panose="02040502050405020303" pitchFamily="18" charset="0"/>
              </a:rPr>
              <a:t>When prompted, enter the code 8612 3694</a:t>
            </a:r>
          </a:p>
          <a:p>
            <a:pPr algn="just">
              <a:buFont typeface="Wingdings" panose="05000000000000000000" pitchFamily="2" charset="2"/>
              <a:buChar char="Ø"/>
            </a:pPr>
            <a:r>
              <a:rPr lang="en-US" sz="3500" dirty="0">
                <a:latin typeface="Georgia" panose="02040502050405020303" pitchFamily="18" charset="0"/>
              </a:rPr>
              <a:t>Follow on-screen prompts to vote</a:t>
            </a:r>
          </a:p>
          <a:p>
            <a:pPr algn="just">
              <a:buFont typeface="Wingdings" panose="05000000000000000000" pitchFamily="2" charset="2"/>
              <a:buChar char="Ø"/>
            </a:pPr>
            <a:r>
              <a:rPr lang="en-US" sz="3500" dirty="0">
                <a:latin typeface="Georgia" panose="02040502050405020303" pitchFamily="18" charset="0"/>
              </a:rPr>
              <a:t>When voting:</a:t>
            </a:r>
          </a:p>
          <a:p>
            <a:pPr lvl="1" algn="just">
              <a:buFont typeface="Courier New" panose="02070309020205020404" pitchFamily="49" charset="0"/>
              <a:buChar char="o"/>
            </a:pPr>
            <a:r>
              <a:rPr lang="en-US" sz="3125" dirty="0">
                <a:latin typeface="Georgia" panose="02040502050405020303" pitchFamily="18" charset="0"/>
              </a:rPr>
              <a:t>Assume rule violations are proven</a:t>
            </a:r>
          </a:p>
          <a:p>
            <a:pPr lvl="1" algn="just">
              <a:buFont typeface="Courier New" panose="02070309020205020404" pitchFamily="49" charset="0"/>
              <a:buChar char="o"/>
            </a:pPr>
            <a:r>
              <a:rPr lang="en-US" sz="3125" dirty="0">
                <a:latin typeface="Georgia" panose="02040502050405020303" pitchFamily="18" charset="0"/>
              </a:rPr>
              <a:t>Consider weight you would give to aggravating/mitigating factors</a:t>
            </a:r>
          </a:p>
          <a:p>
            <a:pPr marL="0" indent="0" algn="just">
              <a:buNone/>
            </a:pPr>
            <a:endParaRPr lang="en-US" sz="3500" dirty="0">
              <a:latin typeface="Georgia" panose="02040502050405020303" pitchFamily="18" charset="0"/>
            </a:endParaRPr>
          </a:p>
          <a:p>
            <a:pPr algn="just"/>
            <a:endParaRPr lang="en-US" sz="3500" dirty="0">
              <a:latin typeface="Georgia" panose="02040502050405020303" pitchFamily="18" charset="0"/>
            </a:endParaRPr>
          </a:p>
          <a:p>
            <a:pPr marL="0" indent="0">
              <a:buNone/>
            </a:pPr>
            <a:endParaRPr lang="en-US" sz="3200" dirty="0"/>
          </a:p>
        </p:txBody>
      </p:sp>
      <p:sp>
        <p:nvSpPr>
          <p:cNvPr id="3" name="Title 2"/>
          <p:cNvSpPr>
            <a:spLocks noGrp="1"/>
          </p:cNvSpPr>
          <p:nvPr>
            <p:ph type="ctrTitle"/>
          </p:nvPr>
        </p:nvSpPr>
        <p:spPr>
          <a:xfrm>
            <a:off x="890016" y="342277"/>
            <a:ext cx="10363200" cy="724523"/>
          </a:xfrm>
        </p:spPr>
        <p:txBody>
          <a:bodyPr/>
          <a:lstStyle/>
          <a:p>
            <a:r>
              <a:rPr lang="en-US" sz="3600" b="1" dirty="0">
                <a:latin typeface="Georgia" panose="02040502050405020303" pitchFamily="18" charset="0"/>
              </a:rPr>
              <a:t>Participation instructions</a:t>
            </a:r>
          </a:p>
        </p:txBody>
      </p:sp>
      <p:cxnSp>
        <p:nvCxnSpPr>
          <p:cNvPr id="4" name="Straight Connector 3"/>
          <p:cNvCxnSpPr/>
          <p:nvPr/>
        </p:nvCxnSpPr>
        <p:spPr>
          <a:xfrm>
            <a:off x="1828800" y="1180477"/>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638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02336" y="1295400"/>
            <a:ext cx="11338560" cy="4572000"/>
          </a:xfrm>
        </p:spPr>
        <p:txBody>
          <a:bodyPr>
            <a:normAutofit fontScale="92500" lnSpcReduction="20000"/>
          </a:bodyPr>
          <a:lstStyle/>
          <a:p>
            <a:pPr marL="338138" indent="-338138" algn="just">
              <a:buFont typeface="Wingdings" panose="05000000000000000000" pitchFamily="2" charset="2"/>
              <a:buChar char="Ø"/>
            </a:pPr>
            <a:r>
              <a:rPr lang="en-US" sz="3600" dirty="0">
                <a:latin typeface="Georgia" panose="02040502050405020303" pitchFamily="18" charset="0"/>
              </a:rPr>
              <a:t>Respondent counseled client who was negotiating a settlement of a wrongful death claim involving the client’s minor daughter.</a:t>
            </a:r>
          </a:p>
          <a:p>
            <a:pPr marL="338138" indent="-338138" algn="just">
              <a:buFont typeface="Wingdings" panose="05000000000000000000" pitchFamily="2" charset="2"/>
              <a:buChar char="Ø"/>
            </a:pPr>
            <a:r>
              <a:rPr lang="en-US" sz="3600" dirty="0">
                <a:latin typeface="Georgia" panose="02040502050405020303" pitchFamily="18" charset="0"/>
              </a:rPr>
              <a:t>After the client successfully negotiated a seven-figure settlement, respondent undertook efforts to collect a contingency fee despite having spent just 15 hours advising the client.</a:t>
            </a:r>
          </a:p>
          <a:p>
            <a:pPr marL="338138" indent="-338138" algn="just">
              <a:buFont typeface="Wingdings" panose="05000000000000000000" pitchFamily="2" charset="2"/>
              <a:buChar char="Ø"/>
            </a:pPr>
            <a:r>
              <a:rPr lang="en-US" sz="3600" dirty="0">
                <a:latin typeface="Georgia" panose="02040502050405020303" pitchFamily="18" charset="0"/>
              </a:rPr>
              <a:t>Respondent threatened to have the client removed as administrator of daughter’s estate and filed an attorney fee application with the probate court.</a:t>
            </a:r>
          </a:p>
        </p:txBody>
      </p:sp>
      <p:sp>
        <p:nvSpPr>
          <p:cNvPr id="3" name="Title 2"/>
          <p:cNvSpPr>
            <a:spLocks noGrp="1"/>
          </p:cNvSpPr>
          <p:nvPr>
            <p:ph type="ctrTitle"/>
          </p:nvPr>
        </p:nvSpPr>
        <p:spPr/>
        <p:txBody>
          <a:bodyPr/>
          <a:lstStyle/>
          <a:p>
            <a:r>
              <a:rPr lang="en-US" b="1" dirty="0">
                <a:latin typeface="Georgia" panose="02040502050405020303" pitchFamily="18" charset="0"/>
              </a:rPr>
              <a:t>Excessive fee; egregiousness</a:t>
            </a:r>
          </a:p>
        </p:txBody>
      </p:sp>
      <p:cxnSp>
        <p:nvCxnSpPr>
          <p:cNvPr id="4" name="Straight Connector 3">
            <a:extLst>
              <a:ext uri="{FF2B5EF4-FFF2-40B4-BE49-F238E27FC236}">
                <a16:creationId xmlns:a16="http://schemas.microsoft.com/office/drawing/2014/main" id="{DBEAD15A-F923-FBE1-C35F-90B4A161EC5C}"/>
              </a:ext>
            </a:extLst>
          </p:cNvPr>
          <p:cNvCxnSpPr/>
          <p:nvPr/>
        </p:nvCxnSpPr>
        <p:spPr>
          <a:xfrm>
            <a:off x="1752600" y="117892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0160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Sanction?</a:t>
            </a:r>
          </a:p>
        </p:txBody>
      </p:sp>
      <p:sp>
        <p:nvSpPr>
          <p:cNvPr id="9" name="Content Placeholder 8"/>
          <p:cNvSpPr>
            <a:spLocks noGrp="1"/>
          </p:cNvSpPr>
          <p:nvPr>
            <p:ph sz="quarter" idx="1"/>
          </p:nvPr>
        </p:nvSpPr>
        <p:spPr>
          <a:xfrm>
            <a:off x="228600" y="1905000"/>
            <a:ext cx="11771811" cy="3960797"/>
          </a:xfrm>
        </p:spPr>
        <p:txBody>
          <a:bodyPr>
            <a:normAutofit/>
          </a:bodyPr>
          <a:lstStyle/>
          <a:p>
            <a:pPr marL="463550" indent="-463550">
              <a:buFont typeface="Wingdings" panose="05000000000000000000" pitchFamily="2" charset="2"/>
              <a:buChar char="q"/>
            </a:pPr>
            <a:r>
              <a:rPr lang="en-US" sz="3600" dirty="0">
                <a:latin typeface="Georgia" panose="02040502050405020303" pitchFamily="18" charset="0"/>
              </a:rPr>
              <a:t>Public reprimand</a:t>
            </a:r>
          </a:p>
          <a:p>
            <a:pPr marL="463550" indent="-463550">
              <a:buFont typeface="Wingdings" panose="05000000000000000000" pitchFamily="2" charset="2"/>
              <a:buChar char="q"/>
            </a:pPr>
            <a:r>
              <a:rPr lang="en-US" sz="3600" dirty="0">
                <a:latin typeface="Georgia" panose="02040502050405020303" pitchFamily="18" charset="0"/>
              </a:rPr>
              <a:t>Fully-stayed suspension </a:t>
            </a:r>
          </a:p>
          <a:p>
            <a:pPr marL="463550" indent="-463550">
              <a:buFont typeface="Wingdings" panose="05000000000000000000" pitchFamily="2" charset="2"/>
              <a:buChar char="q"/>
            </a:pPr>
            <a:r>
              <a:rPr lang="en-US" sz="3600" dirty="0">
                <a:latin typeface="Georgia" panose="02040502050405020303" pitchFamily="18" charset="0"/>
              </a:rPr>
              <a:t>Partially-stayed suspension</a:t>
            </a:r>
          </a:p>
          <a:p>
            <a:pPr marL="463550" indent="-463550">
              <a:buFont typeface="Wingdings" panose="05000000000000000000" pitchFamily="2" charset="2"/>
              <a:buChar char="q"/>
            </a:pPr>
            <a:r>
              <a:rPr lang="en-US" sz="3600" dirty="0">
                <a:latin typeface="Georgia" panose="02040502050405020303" pitchFamily="18" charset="0"/>
              </a:rPr>
              <a:t>Actual suspension with no stay</a:t>
            </a: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029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graphicFrame>
            <p:nvGraphicFramePr>
              <p:cNvPr id="4" name="Add-in 3" title="Mentimeter - Interactive Presentations">
                <a:extLst>
                  <a:ext uri="{FF2B5EF4-FFF2-40B4-BE49-F238E27FC236}">
                    <a16:creationId xmlns:a16="http://schemas.microsoft.com/office/drawing/2014/main" id="{8E3F3B65-0653-4769-2ECB-70D0FCA9AFB9}"/>
                  </a:ext>
                </a:extLst>
              </p:cNvPr>
              <p:cNvGraphicFramePr>
                <a:graphicFrameLocks noGrp="1"/>
              </p:cNvGraphicFramePr>
              <p:nvPr/>
            </p:nvGraphicFramePr>
            <p:xfrm>
              <a:off x="1352025" y="285226"/>
              <a:ext cx="9487949" cy="6300132"/>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xmlns="">
          <p:pic>
            <p:nvPicPr>
              <p:cNvPr id="4" name="Add-in 3" title="Mentimeter - Interactive Presentations">
                <a:extLst>
                  <a:ext uri="{FF2B5EF4-FFF2-40B4-BE49-F238E27FC236}">
                    <a16:creationId xmlns:a16="http://schemas.microsoft.com/office/drawing/2014/main" id="{8E3F3B65-0653-4769-2ECB-70D0FCA9AFB9}"/>
                  </a:ext>
                </a:extLst>
              </p:cNvPr>
              <p:cNvPicPr>
                <a:picLocks noGrp="1" noRot="1" noChangeAspect="1" noMove="1" noResize="1" noEditPoints="1" noAdjustHandles="1" noChangeArrowheads="1" noChangeShapeType="1"/>
              </p:cNvPicPr>
              <p:nvPr/>
            </p:nvPicPr>
            <p:blipFill>
              <a:blip r:embed="rId3"/>
              <a:stretch>
                <a:fillRect/>
              </a:stretch>
            </p:blipFill>
            <p:spPr>
              <a:xfrm>
                <a:off x="1352025" y="285226"/>
                <a:ext cx="9487949" cy="6300132"/>
              </a:xfrm>
              <a:prstGeom prst="rect">
                <a:avLst/>
              </a:prstGeom>
            </p:spPr>
          </p:pic>
        </mc:Fallback>
      </mc:AlternateContent>
    </p:spTree>
    <p:extLst>
      <p:ext uri="{BB962C8B-B14F-4D97-AF65-F5344CB8AC3E}">
        <p14:creationId xmlns:p14="http://schemas.microsoft.com/office/powerpoint/2010/main" val="2417762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Case result</a:t>
            </a:r>
          </a:p>
        </p:txBody>
      </p:sp>
      <p:sp>
        <p:nvSpPr>
          <p:cNvPr id="9" name="Content Placeholder 8"/>
          <p:cNvSpPr>
            <a:spLocks noGrp="1"/>
          </p:cNvSpPr>
          <p:nvPr>
            <p:ph sz="quarter" idx="1"/>
          </p:nvPr>
        </p:nvSpPr>
        <p:spPr>
          <a:xfrm>
            <a:off x="228600" y="1371600"/>
            <a:ext cx="11771811" cy="4494197"/>
          </a:xfrm>
        </p:spPr>
        <p:txBody>
          <a:bodyPr>
            <a:normAutofit lnSpcReduction="10000"/>
          </a:bodyPr>
          <a:lstStyle/>
          <a:p>
            <a:pPr marL="0" indent="0" algn="just">
              <a:buClrTx/>
              <a:buNone/>
            </a:pPr>
            <a:r>
              <a:rPr lang="en-US" sz="3600" i="1" dirty="0">
                <a:latin typeface="Georgia" panose="02040502050405020303" pitchFamily="18" charset="0"/>
              </a:rPr>
              <a:t>ODC v. </a:t>
            </a:r>
            <a:r>
              <a:rPr lang="en-US" sz="3600" i="1" dirty="0" err="1">
                <a:latin typeface="Georgia" panose="02040502050405020303" pitchFamily="18" charset="0"/>
              </a:rPr>
              <a:t>Amaddio</a:t>
            </a:r>
            <a:r>
              <a:rPr lang="en-US" sz="3600" i="1" dirty="0">
                <a:latin typeface="Georgia" panose="02040502050405020303" pitchFamily="18" charset="0"/>
              </a:rPr>
              <a:t> &amp; </a:t>
            </a:r>
            <a:r>
              <a:rPr lang="en-US" sz="3600" i="1" dirty="0" err="1">
                <a:latin typeface="Georgia" panose="02040502050405020303" pitchFamily="18" charset="0"/>
              </a:rPr>
              <a:t>Wargo</a:t>
            </a:r>
            <a:r>
              <a:rPr lang="en-US" sz="3600" dirty="0">
                <a:latin typeface="Georgia" panose="02040502050405020303" pitchFamily="18" charset="0"/>
              </a:rPr>
              <a:t>, 2020-Ohio-141</a:t>
            </a:r>
          </a:p>
          <a:p>
            <a:pPr marL="287338" indent="-287338" algn="just">
              <a:buClrTx/>
              <a:buFont typeface="Wingdings" panose="05000000000000000000" pitchFamily="2" charset="2"/>
              <a:buChar char="Ø"/>
            </a:pPr>
            <a:r>
              <a:rPr lang="en-US" sz="3600" dirty="0">
                <a:latin typeface="Georgia" panose="02040502050405020303" pitchFamily="18" charset="0"/>
              </a:rPr>
              <a:t>Parties recommended public reprimand</a:t>
            </a:r>
          </a:p>
          <a:p>
            <a:pPr marL="287338" indent="-287338" algn="just">
              <a:buClrTx/>
              <a:buFont typeface="Wingdings" panose="05000000000000000000" pitchFamily="2" charset="2"/>
              <a:buChar char="Ø"/>
            </a:pPr>
            <a:r>
              <a:rPr lang="en-US" sz="3600" dirty="0">
                <a:latin typeface="Georgia" panose="02040502050405020303" pitchFamily="18" charset="0"/>
              </a:rPr>
              <a:t>Board recommended a fully-stayed suspension</a:t>
            </a:r>
          </a:p>
          <a:p>
            <a:pPr marL="287338" indent="-287338" algn="just">
              <a:buClrTx/>
              <a:buFont typeface="Wingdings" panose="05000000000000000000" pitchFamily="2" charset="2"/>
              <a:buChar char="Ø"/>
            </a:pPr>
            <a:r>
              <a:rPr lang="en-US" sz="3600" dirty="0">
                <a:latin typeface="Georgia" panose="02040502050405020303" pitchFamily="18" charset="0"/>
              </a:rPr>
              <a:t>Court (5-2) imposed one-year suspensions based on respondents’ efforts to collect an excessive fee, attempts to coerce parents into complying with demands, and parents incurring $42,000 in attorney fees to fight fee demands</a:t>
            </a:r>
          </a:p>
          <a:p>
            <a:pPr marL="463550" indent="-463550"/>
            <a:endParaRPr lang="en-US" sz="3600" dirty="0">
              <a:latin typeface="Georgia" panose="02040502050405020303" pitchFamily="18" charset="0"/>
            </a:endParaRP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748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606A-B5B1-4935-8043-4AF67D07B4CC}"/>
              </a:ext>
            </a:extLst>
          </p:cNvPr>
          <p:cNvSpPr>
            <a:spLocks noGrp="1"/>
          </p:cNvSpPr>
          <p:nvPr>
            <p:ph type="title"/>
          </p:nvPr>
        </p:nvSpPr>
        <p:spPr>
          <a:xfrm>
            <a:off x="838200" y="2743200"/>
            <a:ext cx="10515600" cy="1295399"/>
          </a:xfrm>
        </p:spPr>
        <p:txBody>
          <a:bodyPr/>
          <a:lstStyle/>
          <a:p>
            <a:r>
              <a:rPr lang="en-US" dirty="0">
                <a:solidFill>
                  <a:schemeClr val="bg2">
                    <a:lumMod val="50000"/>
                  </a:schemeClr>
                </a:solidFill>
                <a:latin typeface="Georgia" panose="02040502050405020303" pitchFamily="18" charset="0"/>
              </a:rPr>
              <a:t>Scenario #5</a:t>
            </a:r>
            <a:br>
              <a:rPr lang="en-US" dirty="0">
                <a:solidFill>
                  <a:schemeClr val="bg2">
                    <a:lumMod val="50000"/>
                  </a:schemeClr>
                </a:solidFill>
                <a:latin typeface="Georgia" panose="02040502050405020303" pitchFamily="18" charset="0"/>
              </a:rPr>
            </a:br>
            <a:r>
              <a:rPr lang="en-US" i="1" dirty="0">
                <a:solidFill>
                  <a:schemeClr val="bg2">
                    <a:lumMod val="50000"/>
                  </a:schemeClr>
                </a:solidFill>
                <a:latin typeface="Georgia" panose="02040502050405020303" pitchFamily="18" charset="0"/>
              </a:rPr>
              <a:t>Ex </a:t>
            </a:r>
            <a:r>
              <a:rPr lang="en-US" i="1" dirty="0" err="1">
                <a:solidFill>
                  <a:schemeClr val="bg2">
                    <a:lumMod val="50000"/>
                  </a:schemeClr>
                </a:solidFill>
                <a:latin typeface="Georgia" panose="02040502050405020303" pitchFamily="18" charset="0"/>
              </a:rPr>
              <a:t>parte</a:t>
            </a:r>
            <a:r>
              <a:rPr lang="en-US" i="1" dirty="0">
                <a:solidFill>
                  <a:schemeClr val="bg2">
                    <a:lumMod val="50000"/>
                  </a:schemeClr>
                </a:solidFill>
                <a:latin typeface="Georgia" panose="02040502050405020303" pitchFamily="18" charset="0"/>
              </a:rPr>
              <a:t> </a:t>
            </a:r>
            <a:r>
              <a:rPr lang="en-US" dirty="0">
                <a:solidFill>
                  <a:schemeClr val="bg2">
                    <a:lumMod val="50000"/>
                  </a:schemeClr>
                </a:solidFill>
                <a:latin typeface="Georgia" panose="02040502050405020303" pitchFamily="18" charset="0"/>
              </a:rPr>
              <a:t>Communication</a:t>
            </a:r>
            <a:endParaRPr lang="en-US" dirty="0"/>
          </a:p>
        </p:txBody>
      </p:sp>
    </p:spTree>
    <p:extLst>
      <p:ext uri="{BB962C8B-B14F-4D97-AF65-F5344CB8AC3E}">
        <p14:creationId xmlns:p14="http://schemas.microsoft.com/office/powerpoint/2010/main" val="348809476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02336" y="1295400"/>
            <a:ext cx="11338560" cy="4572000"/>
          </a:xfrm>
        </p:spPr>
        <p:txBody>
          <a:bodyPr>
            <a:normAutofit lnSpcReduction="10000"/>
          </a:bodyPr>
          <a:lstStyle/>
          <a:p>
            <a:pPr marL="338138" indent="-338138" algn="just">
              <a:buFont typeface="Wingdings" panose="05000000000000000000" pitchFamily="2" charset="2"/>
              <a:buChar char="Ø"/>
            </a:pPr>
            <a:r>
              <a:rPr lang="en-US" sz="3600" dirty="0">
                <a:latin typeface="Georgia" panose="02040502050405020303" pitchFamily="18" charset="0"/>
              </a:rPr>
              <a:t>Respondent engaged in multiple </a:t>
            </a:r>
            <a:r>
              <a:rPr lang="en-US" sz="3600" i="1" dirty="0">
                <a:latin typeface="Georgia" panose="02040502050405020303" pitchFamily="18" charset="0"/>
              </a:rPr>
              <a:t>ex </a:t>
            </a:r>
            <a:r>
              <a:rPr lang="en-US" sz="3600" i="1" dirty="0" err="1">
                <a:latin typeface="Georgia" panose="02040502050405020303" pitchFamily="18" charset="0"/>
              </a:rPr>
              <a:t>parte</a:t>
            </a:r>
            <a:r>
              <a:rPr lang="en-US" sz="3600" i="1" dirty="0">
                <a:latin typeface="Georgia" panose="02040502050405020303" pitchFamily="18" charset="0"/>
              </a:rPr>
              <a:t> </a:t>
            </a:r>
            <a:r>
              <a:rPr lang="en-US" sz="3600" dirty="0">
                <a:latin typeface="Georgia" panose="02040502050405020303" pitchFamily="18" charset="0"/>
              </a:rPr>
              <a:t>communications via social media with a litigant.</a:t>
            </a:r>
          </a:p>
          <a:p>
            <a:pPr marL="338138" indent="-338138" algn="just">
              <a:buFont typeface="Wingdings" panose="05000000000000000000" pitchFamily="2" charset="2"/>
              <a:buChar char="Ø"/>
            </a:pPr>
            <a:r>
              <a:rPr lang="en-US" sz="3600" dirty="0">
                <a:latin typeface="Georgia" panose="02040502050405020303" pitchFamily="18" charset="0"/>
              </a:rPr>
              <a:t>Messages to the judge included information about the litigant’s pending custody matter, a request to have a protection order modified over objections of the protected persons, and the litigant’s opinions regarding the defendant in a criminal case in which the litigant was the </a:t>
            </a:r>
            <a:r>
              <a:rPr lang="en-US" sz="3600">
                <a:latin typeface="Georgia" panose="02040502050405020303" pitchFamily="18" charset="0"/>
              </a:rPr>
              <a:t>victim.</a:t>
            </a:r>
            <a:endParaRPr lang="en-US" sz="3600" dirty="0">
              <a:latin typeface="Georgia" panose="02040502050405020303" pitchFamily="18" charset="0"/>
            </a:endParaRPr>
          </a:p>
        </p:txBody>
      </p:sp>
      <p:sp>
        <p:nvSpPr>
          <p:cNvPr id="3" name="Title 2"/>
          <p:cNvSpPr>
            <a:spLocks noGrp="1"/>
          </p:cNvSpPr>
          <p:nvPr>
            <p:ph type="ctrTitle"/>
          </p:nvPr>
        </p:nvSpPr>
        <p:spPr/>
        <p:txBody>
          <a:bodyPr/>
          <a:lstStyle/>
          <a:p>
            <a:r>
              <a:rPr lang="en-US" b="1" i="1" dirty="0">
                <a:latin typeface="Georgia" panose="02040502050405020303" pitchFamily="18" charset="0"/>
              </a:rPr>
              <a:t>Ex </a:t>
            </a:r>
            <a:r>
              <a:rPr lang="en-US" b="1" i="1" dirty="0" err="1">
                <a:latin typeface="Georgia" panose="02040502050405020303" pitchFamily="18" charset="0"/>
              </a:rPr>
              <a:t>parte</a:t>
            </a:r>
            <a:r>
              <a:rPr lang="en-US" b="1" i="1" dirty="0">
                <a:latin typeface="Georgia" panose="02040502050405020303" pitchFamily="18" charset="0"/>
              </a:rPr>
              <a:t> </a:t>
            </a:r>
            <a:r>
              <a:rPr lang="en-US" b="1" dirty="0">
                <a:latin typeface="Georgia" panose="02040502050405020303" pitchFamily="18" charset="0"/>
              </a:rPr>
              <a:t>communications</a:t>
            </a:r>
          </a:p>
        </p:txBody>
      </p:sp>
      <p:cxnSp>
        <p:nvCxnSpPr>
          <p:cNvPr id="4" name="Straight Connector 3">
            <a:extLst>
              <a:ext uri="{FF2B5EF4-FFF2-40B4-BE49-F238E27FC236}">
                <a16:creationId xmlns:a16="http://schemas.microsoft.com/office/drawing/2014/main" id="{DBEAD15A-F923-FBE1-C35F-90B4A161EC5C}"/>
              </a:ext>
            </a:extLst>
          </p:cNvPr>
          <p:cNvCxnSpPr/>
          <p:nvPr/>
        </p:nvCxnSpPr>
        <p:spPr>
          <a:xfrm>
            <a:off x="1752600" y="117892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186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Sanction?</a:t>
            </a:r>
          </a:p>
        </p:txBody>
      </p:sp>
      <p:sp>
        <p:nvSpPr>
          <p:cNvPr id="9" name="Content Placeholder 8"/>
          <p:cNvSpPr>
            <a:spLocks noGrp="1"/>
          </p:cNvSpPr>
          <p:nvPr>
            <p:ph sz="quarter" idx="1"/>
          </p:nvPr>
        </p:nvSpPr>
        <p:spPr>
          <a:xfrm>
            <a:off x="228600" y="1905000"/>
            <a:ext cx="11771811" cy="3960797"/>
          </a:xfrm>
        </p:spPr>
        <p:txBody>
          <a:bodyPr>
            <a:normAutofit/>
          </a:bodyPr>
          <a:lstStyle/>
          <a:p>
            <a:pPr marL="463550" indent="-463550">
              <a:buFont typeface="Wingdings" panose="05000000000000000000" pitchFamily="2" charset="2"/>
              <a:buChar char="q"/>
            </a:pPr>
            <a:r>
              <a:rPr lang="en-US" sz="3600" dirty="0">
                <a:latin typeface="Georgia" panose="02040502050405020303" pitchFamily="18" charset="0"/>
              </a:rPr>
              <a:t>Public reprimand</a:t>
            </a:r>
          </a:p>
          <a:p>
            <a:pPr marL="463550" indent="-463550">
              <a:buFont typeface="Wingdings" panose="05000000000000000000" pitchFamily="2" charset="2"/>
              <a:buChar char="q"/>
            </a:pPr>
            <a:r>
              <a:rPr lang="en-US" sz="3600" dirty="0">
                <a:latin typeface="Georgia" panose="02040502050405020303" pitchFamily="18" charset="0"/>
              </a:rPr>
              <a:t>Six-month stayed suspension </a:t>
            </a:r>
          </a:p>
          <a:p>
            <a:pPr marL="463550" indent="-463550">
              <a:buFont typeface="Wingdings" panose="05000000000000000000" pitchFamily="2" charset="2"/>
              <a:buChar char="q"/>
            </a:pPr>
            <a:r>
              <a:rPr lang="en-US" sz="3600" dirty="0">
                <a:latin typeface="Georgia" panose="02040502050405020303" pitchFamily="18" charset="0"/>
              </a:rPr>
              <a:t>Six-month actual suspension</a:t>
            </a:r>
          </a:p>
          <a:p>
            <a:pPr marL="463550" indent="-463550">
              <a:buFont typeface="Wingdings" panose="05000000000000000000" pitchFamily="2" charset="2"/>
              <a:buChar char="q"/>
            </a:pPr>
            <a:r>
              <a:rPr lang="en-US" sz="3600" dirty="0">
                <a:latin typeface="Georgia" panose="02040502050405020303" pitchFamily="18" charset="0"/>
              </a:rPr>
              <a:t>One-year actual suspension</a:t>
            </a: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007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graphicFrame>
            <p:nvGraphicFramePr>
              <p:cNvPr id="4" name="Add-in 3" title="Mentimeter - Interactive Presentations">
                <a:extLst>
                  <a:ext uri="{FF2B5EF4-FFF2-40B4-BE49-F238E27FC236}">
                    <a16:creationId xmlns:a16="http://schemas.microsoft.com/office/drawing/2014/main" id="{8E3F3B65-0653-4769-2ECB-70D0FCA9AFB9}"/>
                  </a:ext>
                </a:extLst>
              </p:cNvPr>
              <p:cNvGraphicFramePr>
                <a:graphicFrameLocks noGrp="1"/>
              </p:cNvGraphicFramePr>
              <p:nvPr/>
            </p:nvGraphicFramePr>
            <p:xfrm>
              <a:off x="1352025" y="285226"/>
              <a:ext cx="9487949" cy="6300132"/>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xmlns="">
          <p:pic>
            <p:nvPicPr>
              <p:cNvPr id="4" name="Add-in 3" title="Mentimeter - Interactive Presentations">
                <a:extLst>
                  <a:ext uri="{FF2B5EF4-FFF2-40B4-BE49-F238E27FC236}">
                    <a16:creationId xmlns:a16="http://schemas.microsoft.com/office/drawing/2014/main" id="{8E3F3B65-0653-4769-2ECB-70D0FCA9AFB9}"/>
                  </a:ext>
                </a:extLst>
              </p:cNvPr>
              <p:cNvPicPr>
                <a:picLocks noGrp="1" noRot="1" noChangeAspect="1" noMove="1" noResize="1" noEditPoints="1" noAdjustHandles="1" noChangeArrowheads="1" noChangeShapeType="1"/>
              </p:cNvPicPr>
              <p:nvPr/>
            </p:nvPicPr>
            <p:blipFill>
              <a:blip r:embed="rId4"/>
              <a:stretch>
                <a:fillRect/>
              </a:stretch>
            </p:blipFill>
            <p:spPr>
              <a:xfrm>
                <a:off x="1352025" y="285226"/>
                <a:ext cx="9487949" cy="6300132"/>
              </a:xfrm>
              <a:prstGeom prst="rect">
                <a:avLst/>
              </a:prstGeom>
            </p:spPr>
          </p:pic>
        </mc:Fallback>
      </mc:AlternateContent>
    </p:spTree>
    <p:extLst>
      <p:ext uri="{BB962C8B-B14F-4D97-AF65-F5344CB8AC3E}">
        <p14:creationId xmlns:p14="http://schemas.microsoft.com/office/powerpoint/2010/main" val="679093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Case result</a:t>
            </a:r>
          </a:p>
        </p:txBody>
      </p:sp>
      <p:sp>
        <p:nvSpPr>
          <p:cNvPr id="9" name="Content Placeholder 8"/>
          <p:cNvSpPr>
            <a:spLocks noGrp="1"/>
          </p:cNvSpPr>
          <p:nvPr>
            <p:ph sz="quarter" idx="1"/>
          </p:nvPr>
        </p:nvSpPr>
        <p:spPr>
          <a:xfrm>
            <a:off x="228600" y="1371600"/>
            <a:ext cx="11771811" cy="4494197"/>
          </a:xfrm>
        </p:spPr>
        <p:txBody>
          <a:bodyPr>
            <a:normAutofit lnSpcReduction="10000"/>
          </a:bodyPr>
          <a:lstStyle/>
          <a:p>
            <a:pPr marL="0" indent="0" algn="just">
              <a:buClrTx/>
              <a:buNone/>
            </a:pPr>
            <a:r>
              <a:rPr lang="en-US" sz="3600" i="1" dirty="0">
                <a:latin typeface="Georgia" panose="02040502050405020303" pitchFamily="18" charset="0"/>
              </a:rPr>
              <a:t>ODC v. Winters</a:t>
            </a:r>
            <a:r>
              <a:rPr lang="en-US" sz="3600" dirty="0">
                <a:latin typeface="Georgia" panose="02040502050405020303" pitchFamily="18" charset="0"/>
              </a:rPr>
              <a:t>, 2021-Ohio-2753</a:t>
            </a:r>
          </a:p>
          <a:p>
            <a:pPr marL="287338" indent="-287338" algn="just">
              <a:buClrTx/>
              <a:buFont typeface="Wingdings" panose="05000000000000000000" pitchFamily="2" charset="2"/>
              <a:buChar char="Ø"/>
            </a:pPr>
            <a:r>
              <a:rPr lang="en-US" sz="3600" dirty="0">
                <a:latin typeface="Georgia" panose="02040502050405020303" pitchFamily="18" charset="0"/>
              </a:rPr>
              <a:t>Board agreed with parties’ recommended sanction of a six-month stayed suspension, citing remorse, termination of social media accounts, lack of evidence that the communications impacted on rulings, and case precedent.</a:t>
            </a:r>
          </a:p>
          <a:p>
            <a:pPr marL="287338" indent="-287338" algn="just">
              <a:buClrTx/>
              <a:buFont typeface="Wingdings" panose="05000000000000000000" pitchFamily="2" charset="2"/>
              <a:buChar char="Ø"/>
            </a:pPr>
            <a:r>
              <a:rPr lang="en-US" sz="3600" dirty="0">
                <a:latin typeface="Georgia" panose="02040502050405020303" pitchFamily="18" charset="0"/>
              </a:rPr>
              <a:t>Court adopted the Board’s findings and sanction analysis.</a:t>
            </a:r>
          </a:p>
          <a:p>
            <a:pPr marL="463550" indent="-463550"/>
            <a:endParaRPr lang="en-US" sz="3600" dirty="0">
              <a:latin typeface="Georgia" panose="02040502050405020303" pitchFamily="18" charset="0"/>
            </a:endParaRP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315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2733869"/>
            <a:ext cx="10515600" cy="1228532"/>
          </a:xfrm>
        </p:spPr>
        <p:txBody>
          <a:bodyPr/>
          <a:lstStyle/>
          <a:p>
            <a:r>
              <a:rPr lang="en-US" sz="5000" dirty="0">
                <a:solidFill>
                  <a:srgbClr val="AD8800"/>
                </a:solidFill>
                <a:latin typeface="Georgia" pitchFamily="18" charset="0"/>
              </a:rPr>
              <a:t>Thank you</a:t>
            </a:r>
            <a:br>
              <a:rPr lang="en-US" sz="5000" dirty="0">
                <a:solidFill>
                  <a:srgbClr val="AD8800"/>
                </a:solidFill>
                <a:latin typeface="Georgia" pitchFamily="18" charset="0"/>
              </a:rPr>
            </a:br>
            <a:endParaRPr lang="en-US" sz="5000" dirty="0">
              <a:solidFill>
                <a:srgbClr val="AD8800"/>
              </a:solidFill>
              <a:latin typeface="Georgia" pitchFamily="18" charset="0"/>
            </a:endParaRPr>
          </a:p>
        </p:txBody>
      </p:sp>
      <p:sp>
        <p:nvSpPr>
          <p:cNvPr id="2" name="Rectangle 1"/>
          <p:cNvSpPr/>
          <p:nvPr/>
        </p:nvSpPr>
        <p:spPr>
          <a:xfrm>
            <a:off x="1295400" y="2733869"/>
            <a:ext cx="10134600" cy="1569660"/>
          </a:xfrm>
          <a:prstGeom prst="rect">
            <a:avLst/>
          </a:prstGeom>
        </p:spPr>
        <p:txBody>
          <a:bodyPr wrap="square">
            <a:spAutoFit/>
          </a:bodyPr>
          <a:lstStyle/>
          <a:p>
            <a:pPr marL="457200" indent="-457200">
              <a:buFont typeface="Arial" panose="020B0604020202020204" pitchFamily="34" charset="0"/>
              <a:buChar char="•"/>
            </a:pPr>
            <a:endParaRPr lang="en-US" sz="3200" dirty="0">
              <a:solidFill>
                <a:prstClr val="black"/>
              </a:solidFill>
              <a:latin typeface="Georgia" panose="02040502050405020303" pitchFamily="18" charset="0"/>
            </a:endParaRPr>
          </a:p>
          <a:p>
            <a:pPr marL="457200" indent="-457200">
              <a:buFont typeface="Arial" panose="020B0604020202020204" pitchFamily="34" charset="0"/>
              <a:buChar char="•"/>
            </a:pPr>
            <a:endParaRPr lang="en-US" sz="3200" dirty="0">
              <a:solidFill>
                <a:prstClr val="black"/>
              </a:solidFill>
              <a:latin typeface="Georgia" panose="02040502050405020303" pitchFamily="18" charset="0"/>
            </a:endParaRPr>
          </a:p>
          <a:p>
            <a:endParaRPr lang="en-US" sz="3200" dirty="0">
              <a:solidFill>
                <a:prstClr val="black"/>
              </a:solidFill>
              <a:latin typeface="Georgia" panose="02040502050405020303" pitchFamily="18" charset="0"/>
            </a:endParaRPr>
          </a:p>
        </p:txBody>
      </p:sp>
    </p:spTree>
    <p:extLst>
      <p:ext uri="{BB962C8B-B14F-4D97-AF65-F5344CB8AC3E}">
        <p14:creationId xmlns:p14="http://schemas.microsoft.com/office/powerpoint/2010/main" val="198893420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02336" y="1294155"/>
            <a:ext cx="11338560" cy="4804893"/>
          </a:xfrm>
        </p:spPr>
        <p:txBody>
          <a:bodyPr>
            <a:normAutofit/>
          </a:bodyPr>
          <a:lstStyle/>
          <a:p>
            <a:pPr algn="just">
              <a:buFont typeface="Wingdings" panose="05000000000000000000" pitchFamily="2" charset="2"/>
              <a:buChar char="Ø"/>
            </a:pPr>
            <a:r>
              <a:rPr lang="en-US" sz="3500" dirty="0">
                <a:latin typeface="Georgia" panose="02040502050405020303" pitchFamily="18" charset="0"/>
              </a:rPr>
              <a:t>Five case scenarios</a:t>
            </a:r>
          </a:p>
          <a:p>
            <a:pPr algn="just">
              <a:buFont typeface="Wingdings" panose="05000000000000000000" pitchFamily="2" charset="2"/>
              <a:buChar char="Ø"/>
            </a:pPr>
            <a:r>
              <a:rPr lang="en-US" sz="3500" dirty="0">
                <a:latin typeface="Georgia" panose="02040502050405020303" pitchFamily="18" charset="0"/>
              </a:rPr>
              <a:t>Simulated Panel/Board discussion</a:t>
            </a:r>
          </a:p>
          <a:p>
            <a:pPr algn="just">
              <a:buFont typeface="Wingdings" panose="05000000000000000000" pitchFamily="2" charset="2"/>
              <a:buChar char="Ø"/>
            </a:pPr>
            <a:r>
              <a:rPr lang="en-US" sz="3500" dirty="0">
                <a:latin typeface="Georgia" panose="02040502050405020303" pitchFamily="18" charset="0"/>
              </a:rPr>
              <a:t>What do you think?</a:t>
            </a:r>
          </a:p>
          <a:p>
            <a:pPr algn="just">
              <a:buFont typeface="Wingdings" panose="05000000000000000000" pitchFamily="2" charset="2"/>
              <a:buChar char="Ø"/>
            </a:pPr>
            <a:r>
              <a:rPr lang="en-US" sz="3500" dirty="0">
                <a:latin typeface="Georgia" panose="02040502050405020303" pitchFamily="18" charset="0"/>
              </a:rPr>
              <a:t>Actual case result</a:t>
            </a:r>
          </a:p>
          <a:p>
            <a:pPr marL="0" indent="0" algn="just">
              <a:buNone/>
            </a:pPr>
            <a:endParaRPr lang="en-US" sz="3500" dirty="0">
              <a:latin typeface="Georgia" panose="02040502050405020303" pitchFamily="18" charset="0"/>
            </a:endParaRPr>
          </a:p>
          <a:p>
            <a:pPr algn="just"/>
            <a:endParaRPr lang="en-US" sz="3500" dirty="0">
              <a:latin typeface="Georgia" panose="02040502050405020303" pitchFamily="18" charset="0"/>
            </a:endParaRPr>
          </a:p>
          <a:p>
            <a:pPr marL="0" indent="0">
              <a:buNone/>
            </a:pPr>
            <a:endParaRPr lang="en-US" sz="3200" dirty="0"/>
          </a:p>
        </p:txBody>
      </p:sp>
      <p:sp>
        <p:nvSpPr>
          <p:cNvPr id="3" name="Title 2"/>
          <p:cNvSpPr>
            <a:spLocks noGrp="1"/>
          </p:cNvSpPr>
          <p:nvPr>
            <p:ph type="ctrTitle"/>
          </p:nvPr>
        </p:nvSpPr>
        <p:spPr>
          <a:xfrm>
            <a:off x="890016" y="342277"/>
            <a:ext cx="10363200" cy="724523"/>
          </a:xfrm>
        </p:spPr>
        <p:txBody>
          <a:bodyPr/>
          <a:lstStyle/>
          <a:p>
            <a:r>
              <a:rPr lang="en-US" sz="3600" b="1" dirty="0">
                <a:latin typeface="Georgia" panose="02040502050405020303" pitchFamily="18" charset="0"/>
              </a:rPr>
              <a:t>Segment content</a:t>
            </a:r>
          </a:p>
        </p:txBody>
      </p:sp>
      <p:cxnSp>
        <p:nvCxnSpPr>
          <p:cNvPr id="4" name="Straight Connector 3"/>
          <p:cNvCxnSpPr/>
          <p:nvPr/>
        </p:nvCxnSpPr>
        <p:spPr>
          <a:xfrm>
            <a:off x="1828800" y="1180477"/>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52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606A-B5B1-4935-8043-4AF67D07B4CC}"/>
              </a:ext>
            </a:extLst>
          </p:cNvPr>
          <p:cNvSpPr>
            <a:spLocks noGrp="1"/>
          </p:cNvSpPr>
          <p:nvPr>
            <p:ph type="title"/>
          </p:nvPr>
        </p:nvSpPr>
        <p:spPr>
          <a:xfrm>
            <a:off x="838200" y="2590800"/>
            <a:ext cx="10515600" cy="1447799"/>
          </a:xfrm>
        </p:spPr>
        <p:txBody>
          <a:bodyPr/>
          <a:lstStyle/>
          <a:p>
            <a:r>
              <a:rPr lang="en-US" dirty="0">
                <a:solidFill>
                  <a:schemeClr val="bg2">
                    <a:lumMod val="50000"/>
                  </a:schemeClr>
                </a:solidFill>
                <a:latin typeface="Georgia" panose="02040502050405020303" pitchFamily="18" charset="0"/>
              </a:rPr>
              <a:t>Scenario #1</a:t>
            </a:r>
            <a:br>
              <a:rPr lang="en-US" dirty="0">
                <a:solidFill>
                  <a:schemeClr val="bg2">
                    <a:lumMod val="50000"/>
                  </a:schemeClr>
                </a:solidFill>
                <a:latin typeface="Georgia" panose="02040502050405020303" pitchFamily="18" charset="0"/>
              </a:rPr>
            </a:br>
            <a:r>
              <a:rPr lang="en-US" dirty="0">
                <a:solidFill>
                  <a:schemeClr val="bg2">
                    <a:lumMod val="50000"/>
                  </a:schemeClr>
                </a:solidFill>
                <a:latin typeface="Georgia" panose="02040502050405020303" pitchFamily="18" charset="0"/>
              </a:rPr>
              <a:t>impugning the judiciary</a:t>
            </a:r>
            <a:endParaRPr lang="en-US" dirty="0"/>
          </a:p>
        </p:txBody>
      </p:sp>
    </p:spTree>
    <p:extLst>
      <p:ext uri="{BB962C8B-B14F-4D97-AF65-F5344CB8AC3E}">
        <p14:creationId xmlns:p14="http://schemas.microsoft.com/office/powerpoint/2010/main" val="160811590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342277"/>
            <a:ext cx="11582400" cy="838200"/>
          </a:xfrm>
        </p:spPr>
        <p:txBody>
          <a:bodyPr>
            <a:noAutofit/>
          </a:bodyPr>
          <a:lstStyle/>
          <a:p>
            <a:r>
              <a:rPr lang="en-US" b="1" dirty="0">
                <a:latin typeface="Georgia" panose="02040502050405020303" pitchFamily="18" charset="0"/>
              </a:rPr>
              <a:t>Impugning the judiciary</a:t>
            </a:r>
          </a:p>
        </p:txBody>
      </p:sp>
      <p:sp>
        <p:nvSpPr>
          <p:cNvPr id="6" name="Content Placeholder 5"/>
          <p:cNvSpPr>
            <a:spLocks noGrp="1"/>
          </p:cNvSpPr>
          <p:nvPr>
            <p:ph sz="quarter" idx="1"/>
          </p:nvPr>
        </p:nvSpPr>
        <p:spPr>
          <a:xfrm>
            <a:off x="304800" y="1211792"/>
            <a:ext cx="11201400" cy="5105400"/>
          </a:xfrm>
        </p:spPr>
        <p:txBody>
          <a:bodyPr>
            <a:noAutofit/>
          </a:bodyPr>
          <a:lstStyle/>
          <a:p>
            <a:pPr marL="338138" indent="-338138" algn="just">
              <a:buClrTx/>
              <a:buFont typeface="Wingdings" panose="05000000000000000000" pitchFamily="2" charset="2"/>
              <a:buChar char="Ø"/>
            </a:pPr>
            <a:r>
              <a:rPr lang="en-US" sz="3600" dirty="0">
                <a:latin typeface="Georgia" panose="02040502050405020303" pitchFamily="18" charset="0"/>
              </a:rPr>
              <a:t>Multiple false and threatening statements to and about </a:t>
            </a:r>
            <a:r>
              <a:rPr lang="en-US" sz="3600" i="1" dirty="0">
                <a:latin typeface="Georgia" panose="02040502050405020303" pitchFamily="18" charset="0"/>
              </a:rPr>
              <a:t>pro se </a:t>
            </a:r>
            <a:r>
              <a:rPr lang="en-US" sz="3600" dirty="0">
                <a:latin typeface="Georgia" panose="02040502050405020303" pitchFamily="18" charset="0"/>
              </a:rPr>
              <a:t>parties and opposing counsel; false and unsubstantiated claims against judicial officers.</a:t>
            </a:r>
          </a:p>
          <a:p>
            <a:pPr marL="338138" indent="-338138" algn="just">
              <a:buClrTx/>
              <a:buFont typeface="Wingdings" panose="05000000000000000000" pitchFamily="2" charset="2"/>
              <a:buChar char="Ø"/>
            </a:pPr>
            <a:r>
              <a:rPr lang="en-US" sz="3600" dirty="0">
                <a:latin typeface="Georgia" panose="02040502050405020303" pitchFamily="18" charset="0"/>
              </a:rPr>
              <a:t>Denied any wrong-doing; verbally attacked relator’s counsel and panel chair; no remorse for conduct (“would do the same things again”).</a:t>
            </a:r>
          </a:p>
          <a:p>
            <a:pPr algn="just">
              <a:buClrTx/>
              <a:buFont typeface="Wingdings" panose="05000000000000000000" pitchFamily="2" charset="2"/>
              <a:buChar char="Ø"/>
            </a:pPr>
            <a:r>
              <a:rPr lang="en-US" sz="3600" dirty="0">
                <a:latin typeface="Georgia" panose="02040502050405020303" pitchFamily="18" charset="0"/>
              </a:rPr>
              <a:t>Late for disciplinary hearings; unprepared and with no exhibits.</a:t>
            </a:r>
          </a:p>
        </p:txBody>
      </p:sp>
      <p:cxnSp>
        <p:nvCxnSpPr>
          <p:cNvPr id="2" name="Straight Connector 1">
            <a:extLst>
              <a:ext uri="{FF2B5EF4-FFF2-40B4-BE49-F238E27FC236}">
                <a16:creationId xmlns:a16="http://schemas.microsoft.com/office/drawing/2014/main" id="{7FADCB0D-9E13-585F-730A-C2A36D5EEB59}"/>
              </a:ext>
            </a:extLst>
          </p:cNvPr>
          <p:cNvCxnSpPr/>
          <p:nvPr/>
        </p:nvCxnSpPr>
        <p:spPr>
          <a:xfrm>
            <a:off x="1752600" y="1180477"/>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54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Sanction?</a:t>
            </a:r>
          </a:p>
        </p:txBody>
      </p:sp>
      <p:sp>
        <p:nvSpPr>
          <p:cNvPr id="9" name="Content Placeholder 8"/>
          <p:cNvSpPr>
            <a:spLocks noGrp="1"/>
          </p:cNvSpPr>
          <p:nvPr>
            <p:ph sz="quarter" idx="1"/>
          </p:nvPr>
        </p:nvSpPr>
        <p:spPr>
          <a:xfrm>
            <a:off x="228600" y="1905000"/>
            <a:ext cx="11771811" cy="3960797"/>
          </a:xfrm>
        </p:spPr>
        <p:txBody>
          <a:bodyPr>
            <a:normAutofit/>
          </a:bodyPr>
          <a:lstStyle/>
          <a:p>
            <a:pPr marL="463550" indent="-463550">
              <a:buFont typeface="Wingdings" panose="05000000000000000000" pitchFamily="2" charset="2"/>
              <a:buChar char="q"/>
            </a:pPr>
            <a:r>
              <a:rPr lang="en-US" sz="3600" dirty="0">
                <a:latin typeface="Georgia" panose="02040502050405020303" pitchFamily="18" charset="0"/>
              </a:rPr>
              <a:t>Fully-stayed suspension</a:t>
            </a:r>
          </a:p>
          <a:p>
            <a:pPr marL="463550" indent="-463550">
              <a:buFont typeface="Wingdings" panose="05000000000000000000" pitchFamily="2" charset="2"/>
              <a:buChar char="q"/>
            </a:pPr>
            <a:r>
              <a:rPr lang="en-US" sz="3600" dirty="0">
                <a:latin typeface="Georgia" panose="02040502050405020303" pitchFamily="18" charset="0"/>
              </a:rPr>
              <a:t>One-year suspension</a:t>
            </a:r>
          </a:p>
          <a:p>
            <a:pPr marL="463550" indent="-463550">
              <a:buFont typeface="Wingdings" panose="05000000000000000000" pitchFamily="2" charset="2"/>
              <a:buChar char="q"/>
            </a:pPr>
            <a:r>
              <a:rPr lang="en-US" sz="3600" dirty="0">
                <a:latin typeface="Georgia" panose="02040502050405020303" pitchFamily="18" charset="0"/>
              </a:rPr>
              <a:t>Two-year suspension</a:t>
            </a:r>
          </a:p>
          <a:p>
            <a:pPr marL="463550" indent="-463550">
              <a:buFont typeface="Wingdings" panose="05000000000000000000" pitchFamily="2" charset="2"/>
              <a:buChar char="q"/>
            </a:pPr>
            <a:r>
              <a:rPr lang="en-US" sz="3600" dirty="0">
                <a:latin typeface="Georgia" panose="02040502050405020303" pitchFamily="18" charset="0"/>
              </a:rPr>
              <a:t>Indefinite suspension</a:t>
            </a: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061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we="http://schemas.microsoft.com/office/webextensions/webextension/2010/11" xmlns:pca="http://schemas.microsoft.com/office/powerpoint/2013/contentapp">
        <mc:Choice Requires="we pca">
          <p:graphicFrame>
            <p:nvGraphicFramePr>
              <p:cNvPr id="4" name="Add-in 3" title="Mentimeter - Interactive Presentations">
                <a:extLst>
                  <a:ext uri="{FF2B5EF4-FFF2-40B4-BE49-F238E27FC236}">
                    <a16:creationId xmlns:a16="http://schemas.microsoft.com/office/drawing/2014/main" id="{8E3F3B65-0653-4769-2ECB-70D0FCA9AFB9}"/>
                  </a:ext>
                </a:extLst>
              </p:cNvPr>
              <p:cNvGraphicFramePr>
                <a:graphicFrameLocks noGrp="1"/>
              </p:cNvGraphicFramePr>
              <p:nvPr/>
            </p:nvGraphicFramePr>
            <p:xfrm>
              <a:off x="1352025" y="285226"/>
              <a:ext cx="9487949" cy="6300132"/>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xmlns="">
          <p:pic>
            <p:nvPicPr>
              <p:cNvPr id="4" name="Add-in 3" title="Mentimeter - Interactive Presentations">
                <a:extLst>
                  <a:ext uri="{FF2B5EF4-FFF2-40B4-BE49-F238E27FC236}">
                    <a16:creationId xmlns:a16="http://schemas.microsoft.com/office/drawing/2014/main" id="{8E3F3B65-0653-4769-2ECB-70D0FCA9AFB9}"/>
                  </a:ext>
                </a:extLst>
              </p:cNvPr>
              <p:cNvPicPr>
                <a:picLocks noGrp="1" noRot="1" noChangeAspect="1" noMove="1" noResize="1" noEditPoints="1" noAdjustHandles="1" noChangeArrowheads="1" noChangeShapeType="1"/>
              </p:cNvPicPr>
              <p:nvPr/>
            </p:nvPicPr>
            <p:blipFill>
              <a:blip r:embed="rId3"/>
              <a:stretch>
                <a:fillRect/>
              </a:stretch>
            </p:blipFill>
            <p:spPr>
              <a:xfrm>
                <a:off x="1352025" y="285226"/>
                <a:ext cx="9487949" cy="6300132"/>
              </a:xfrm>
              <a:prstGeom prst="rect">
                <a:avLst/>
              </a:prstGeom>
            </p:spPr>
          </p:pic>
        </mc:Fallback>
      </mc:AlternateContent>
    </p:spTree>
    <p:extLst>
      <p:ext uri="{BB962C8B-B14F-4D97-AF65-F5344CB8AC3E}">
        <p14:creationId xmlns:p14="http://schemas.microsoft.com/office/powerpoint/2010/main" val="278801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267423"/>
            <a:ext cx="11792857" cy="748066"/>
          </a:xfrm>
          <a:prstGeom prst="rect">
            <a:avLst/>
          </a:prstGeom>
        </p:spPr>
        <p:txBody>
          <a:bodyPr>
            <a:noAutofit/>
          </a:bodyPr>
          <a:lstStyle/>
          <a:p>
            <a:r>
              <a:rPr lang="en-US" b="1" dirty="0">
                <a:latin typeface="Georgia" panose="02040502050405020303" pitchFamily="18" charset="0"/>
              </a:rPr>
              <a:t>Case results</a:t>
            </a:r>
          </a:p>
        </p:txBody>
      </p:sp>
      <p:sp>
        <p:nvSpPr>
          <p:cNvPr id="9" name="Content Placeholder 8"/>
          <p:cNvSpPr>
            <a:spLocks noGrp="1"/>
          </p:cNvSpPr>
          <p:nvPr>
            <p:ph sz="quarter" idx="1"/>
          </p:nvPr>
        </p:nvSpPr>
        <p:spPr>
          <a:xfrm>
            <a:off x="228600" y="1371600"/>
            <a:ext cx="11771811" cy="4494197"/>
          </a:xfrm>
        </p:spPr>
        <p:txBody>
          <a:bodyPr>
            <a:normAutofit fontScale="85000" lnSpcReduction="20000"/>
          </a:bodyPr>
          <a:lstStyle/>
          <a:p>
            <a:pPr marL="0" indent="0" algn="just">
              <a:buClrTx/>
              <a:buNone/>
            </a:pPr>
            <a:r>
              <a:rPr lang="en-US" sz="3600" i="1" dirty="0">
                <a:latin typeface="Georgia" panose="02040502050405020303" pitchFamily="18" charset="0"/>
              </a:rPr>
              <a:t>ODC v. Cramer</a:t>
            </a:r>
            <a:r>
              <a:rPr lang="en-US" sz="3600" dirty="0">
                <a:latin typeface="Georgia" panose="02040502050405020303" pitchFamily="18" charset="0"/>
              </a:rPr>
              <a:t>, 2020-Ohio-4195; </a:t>
            </a:r>
            <a:r>
              <a:rPr lang="en-US" sz="3600" i="1" dirty="0">
                <a:latin typeface="Georgia" panose="02040502050405020303" pitchFamily="18" charset="0"/>
              </a:rPr>
              <a:t>Toledo Bar Assn. v. Yoder</a:t>
            </a:r>
            <a:r>
              <a:rPr lang="en-US" sz="3600" dirty="0">
                <a:latin typeface="Georgia" panose="02040502050405020303" pitchFamily="18" charset="0"/>
              </a:rPr>
              <a:t>, 2020-Ohio-4774</a:t>
            </a:r>
          </a:p>
          <a:p>
            <a:pPr marL="287338" indent="-287338" algn="just">
              <a:buClrTx/>
              <a:buFont typeface="Wingdings" panose="05000000000000000000" pitchFamily="2" charset="2"/>
              <a:buChar char="Ø"/>
            </a:pPr>
            <a:r>
              <a:rPr lang="en-US" sz="3600" dirty="0">
                <a:latin typeface="Georgia" panose="02040502050405020303" pitchFamily="18" charset="0"/>
              </a:rPr>
              <a:t>Cramer’s conduct involved service as ancillary administrator of her mother’s estate and probate proceedings that continued after her removal.  </a:t>
            </a:r>
            <a:r>
              <a:rPr lang="en-US" sz="3600" i="1" dirty="0">
                <a:latin typeface="Georgia" panose="02040502050405020303" pitchFamily="18" charset="0"/>
              </a:rPr>
              <a:t>Sanction:</a:t>
            </a:r>
            <a:r>
              <a:rPr lang="en-US" sz="3600" dirty="0">
                <a:latin typeface="Georgia" panose="02040502050405020303" pitchFamily="18" charset="0"/>
              </a:rPr>
              <a:t>  Relator sought a one-year suspension; Board recommended and Court imposed an indefinite suspension.</a:t>
            </a:r>
          </a:p>
          <a:p>
            <a:pPr marL="287338" indent="-287338" algn="just">
              <a:buClrTx/>
              <a:buFont typeface="Wingdings" panose="05000000000000000000" pitchFamily="2" charset="2"/>
              <a:buChar char="Ø"/>
            </a:pPr>
            <a:r>
              <a:rPr lang="en-US" sz="3600" dirty="0">
                <a:latin typeface="Georgia" panose="02040502050405020303" pitchFamily="18" charset="0"/>
              </a:rPr>
              <a:t>Yoder’s conduct occurred in representing clients in two separate matters.   </a:t>
            </a:r>
            <a:r>
              <a:rPr lang="en-US" sz="3600" i="1" dirty="0">
                <a:latin typeface="Georgia" panose="02040502050405020303" pitchFamily="18" charset="0"/>
              </a:rPr>
              <a:t>Sanction:  </a:t>
            </a:r>
            <a:r>
              <a:rPr lang="en-US" sz="3600" dirty="0">
                <a:latin typeface="Georgia" panose="02040502050405020303" pitchFamily="18" charset="0"/>
              </a:rPr>
              <a:t>Board recommended two-year suspension with one year stayed; Court imposed Relator’s recommended sanction of two years with six months stayed.</a:t>
            </a:r>
          </a:p>
          <a:p>
            <a:pPr marL="463550" indent="-463550"/>
            <a:endParaRPr lang="en-US" sz="3600" dirty="0">
              <a:latin typeface="Georgia" panose="02040502050405020303" pitchFamily="18" charset="0"/>
            </a:endParaRPr>
          </a:p>
        </p:txBody>
      </p:sp>
      <p:cxnSp>
        <p:nvCxnSpPr>
          <p:cNvPr id="3" name="Straight Connector 2"/>
          <p:cNvCxnSpPr/>
          <p:nvPr/>
        </p:nvCxnSpPr>
        <p:spPr>
          <a:xfrm>
            <a:off x="1752600" y="1015489"/>
            <a:ext cx="86868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577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0" y="2667000"/>
            <a:ext cx="7772400" cy="2209800"/>
          </a:xfrm>
          <a:prstGeom prst="rect">
            <a:avLst/>
          </a:prstGeom>
          <a:solidFill>
            <a:schemeClr val="bg1"/>
          </a:solidFill>
          <a:ln w="57150">
            <a:solidFill>
              <a:schemeClr val="bg1"/>
            </a:solidFill>
          </a:ln>
        </p:spPr>
        <p:txBody>
          <a:bodyPr vert="horz" lIns="91440" tIns="45720" rIns="91440" bIns="45720" rtlCol="0" anchor="ctr">
            <a:noAutofit/>
          </a:bodyPr>
          <a:lstStyle>
            <a:lvl1pPr algn="ctr" defTabSz="914400" rtl="0" eaLnBrk="1" latinLnBrk="0" hangingPunct="1">
              <a:spcBef>
                <a:spcPct val="0"/>
              </a:spcBef>
              <a:buNone/>
              <a:defRPr sz="4400" kern="1200" cap="all" baseline="0">
                <a:solidFill>
                  <a:srgbClr val="AD8800"/>
                </a:solidFill>
                <a:latin typeface="ITC New Baskerville Std" pitchFamily="18" charset="0"/>
                <a:ea typeface="+mj-ea"/>
                <a:cs typeface="+mj-cs"/>
              </a:defRPr>
            </a:lvl1pPr>
          </a:lstStyle>
          <a:p>
            <a:br>
              <a:rPr lang="en-US" sz="5000" dirty="0">
                <a:latin typeface="Georgia" pitchFamily="18" charset="0"/>
              </a:rPr>
            </a:br>
            <a:endParaRPr lang="en-US" sz="5000" dirty="0">
              <a:latin typeface="Georgia" pitchFamily="18" charset="0"/>
            </a:endParaRPr>
          </a:p>
          <a:p>
            <a:r>
              <a:rPr lang="en-US" sz="5000" dirty="0">
                <a:latin typeface="Georgia" pitchFamily="18" charset="0"/>
              </a:rPr>
              <a:t>Scenario #2</a:t>
            </a:r>
          </a:p>
          <a:p>
            <a:r>
              <a:rPr lang="en-US" sz="5000" dirty="0">
                <a:latin typeface="Georgia" pitchFamily="18" charset="0"/>
              </a:rPr>
              <a:t>False notarization</a:t>
            </a:r>
          </a:p>
          <a:p>
            <a:r>
              <a:rPr lang="en-US" sz="3200" cap="none" dirty="0">
                <a:solidFill>
                  <a:schemeClr val="tx2"/>
                </a:solidFill>
                <a:latin typeface="Georgia" pitchFamily="18" charset="0"/>
              </a:rPr>
              <a:t> </a:t>
            </a:r>
            <a:endParaRPr lang="en-US" sz="2700" cap="none" dirty="0">
              <a:solidFill>
                <a:schemeClr val="tx2"/>
              </a:solidFill>
              <a:latin typeface="Georgia" pitchFamily="18" charset="0"/>
            </a:endParaRPr>
          </a:p>
          <a:p>
            <a:r>
              <a:rPr lang="en-US" sz="2700" cap="none" dirty="0">
                <a:solidFill>
                  <a:schemeClr val="tx2"/>
                </a:solidFill>
                <a:latin typeface="Georgia" pitchFamily="18" charset="0"/>
              </a:rPr>
              <a:t> </a:t>
            </a:r>
          </a:p>
          <a:p>
            <a:br>
              <a:rPr lang="en-US" sz="5000" dirty="0">
                <a:solidFill>
                  <a:schemeClr val="accent1"/>
                </a:solidFill>
                <a:latin typeface="Georgia" pitchFamily="18" charset="0"/>
              </a:rPr>
            </a:br>
            <a:endParaRPr lang="en-US" sz="5000" dirty="0">
              <a:solidFill>
                <a:schemeClr val="accent1"/>
              </a:solidFill>
              <a:latin typeface="Georgia" pitchFamily="18" charset="0"/>
            </a:endParaRPr>
          </a:p>
        </p:txBody>
      </p:sp>
    </p:spTree>
    <p:extLst>
      <p:ext uri="{BB962C8B-B14F-4D97-AF65-F5344CB8AC3E}">
        <p14:creationId xmlns:p14="http://schemas.microsoft.com/office/powerpoint/2010/main" val="3914730872"/>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ENTIMETER_SERIES_ID_KEY" val="al8j8udopnaj7xxkxi4mctugx262hqyy"/>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Civic">
  <a:themeElements>
    <a:clrScheme name="Custom 1">
      <a:dk1>
        <a:sysClr val="windowText" lastClr="000000"/>
      </a:dk1>
      <a:lt1>
        <a:sysClr val="window" lastClr="FFFFFF"/>
      </a:lt1>
      <a:dk2>
        <a:srgbClr val="323232"/>
      </a:dk2>
      <a:lt2>
        <a:srgbClr val="E3DED1"/>
      </a:lt2>
      <a:accent1>
        <a:srgbClr val="1B587C"/>
      </a:accent1>
      <a:accent2>
        <a:srgbClr val="1B587C"/>
      </a:accent2>
      <a:accent3>
        <a:srgbClr val="1B587C"/>
      </a:accent3>
      <a:accent4>
        <a:srgbClr val="1B587C"/>
      </a:accent4>
      <a:accent5>
        <a:srgbClr val="1B587C"/>
      </a:accent5>
      <a:accent6>
        <a:srgbClr val="1B587C"/>
      </a:accent6>
      <a:hlink>
        <a:srgbClr val="1B587C"/>
      </a:hlink>
      <a:folHlink>
        <a:srgbClr val="1B587C"/>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6.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7.png"/></Relationships>
</file>

<file path=ppt/webextensions/_rels/webextension3.xml.rels><?xml version="1.0" encoding="UTF-8" standalone="yes"?>
<Relationships xmlns="http://schemas.openxmlformats.org/package/2006/relationships"><Relationship Id="rId1" Type="http://schemas.openxmlformats.org/officeDocument/2006/relationships/image" Target="../media/image8.png"/></Relationships>
</file>

<file path=ppt/webextensions/_rels/webextension4.xml.rels><?xml version="1.0" encoding="UTF-8" standalone="yes"?>
<Relationships xmlns="http://schemas.openxmlformats.org/package/2006/relationships"><Relationship Id="rId1" Type="http://schemas.openxmlformats.org/officeDocument/2006/relationships/image" Target="../media/image9.png"/></Relationships>
</file>

<file path=ppt/webextensions/_rels/webextension5.xml.rels><?xml version="1.0" encoding="UTF-8" standalone="yes"?>
<Relationships xmlns="http://schemas.openxmlformats.org/package/2006/relationships"><Relationship Id="rId1" Type="http://schemas.openxmlformats.org/officeDocument/2006/relationships/image" Target="../media/image10.png"/></Relationships>
</file>

<file path=ppt/webextensions/webextension1.xml><?xml version="1.0" encoding="utf-8"?>
<we:webextension xmlns:we="http://schemas.microsoft.com/office/webextensions/webextension/2010/11" id="{C4B52168-7C41-4F58-A65A-1EE96B93F66C}">
  <we:reference id="wa104379261" version="4.3.0.0" store="en-US" storeType="OMEX"/>
  <we:alternateReferences>
    <we:reference id="wa104379261" version="4.3.0.0" store="wa104379261" storeType="OMEX"/>
  </we:alternateReferences>
  <we:properties>
    <we:property name="MENTIMETER_QUESTION_ID_KEY" value="&quot;v583jqpv8mfb&quot;"/>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C4B52168-7C41-4F58-A65A-1EE96B93F66C}">
  <we:reference id="wa104379261" version="4.3.0.0" store="en-US" storeType="OMEX"/>
  <we:alternateReferences>
    <we:reference id="wa104379261" version="4.3.0.0" store="wa104379261" storeType="OMEX"/>
  </we:alternateReferences>
  <we:properties>
    <we:property name="MENTIMETER_QUESTION_ID_KEY" value="&quot;o2dwdm1e1vhi&quot;"/>
  </we:properties>
  <we:bindings/>
  <we:snapshot xmlns:r="http://schemas.openxmlformats.org/officeDocument/2006/relationships" r:embed="rId1"/>
</we:webextension>
</file>

<file path=ppt/webextensions/webextension3.xml><?xml version="1.0" encoding="utf-8"?>
<we:webextension xmlns:we="http://schemas.microsoft.com/office/webextensions/webextension/2010/11" id="{C4B52168-7C41-4F58-A65A-1EE96B93F66C}">
  <we:reference id="wa104379261" version="4.3.0.0" store="en-US" storeType="OMEX"/>
  <we:alternateReferences>
    <we:reference id="wa104379261" version="4.3.0.0" store="wa104379261" storeType="OMEX"/>
  </we:alternateReferences>
  <we:properties>
    <we:property name="MENTIMETER_QUESTION_ID_KEY" value="&quot;j1ot244k9s4o&quot;"/>
  </we:properties>
  <we:bindings/>
  <we:snapshot xmlns:r="http://schemas.openxmlformats.org/officeDocument/2006/relationships" r:embed="rId1"/>
</we:webextension>
</file>

<file path=ppt/webextensions/webextension4.xml><?xml version="1.0" encoding="utf-8"?>
<we:webextension xmlns:we="http://schemas.microsoft.com/office/webextensions/webextension/2010/11" id="{C4B52168-7C41-4F58-A65A-1EE96B93F66C}">
  <we:reference id="wa104379261" version="4.3.0.0" store="en-US" storeType="OMEX"/>
  <we:alternateReferences>
    <we:reference id="wa104379261" version="4.3.0.0" store="wa104379261" storeType="OMEX"/>
  </we:alternateReferences>
  <we:properties>
    <we:property name="MENTIMETER_QUESTION_ID_KEY" value="&quot;zavohmf5y8a1&quot;"/>
  </we:properties>
  <we:bindings/>
  <we:snapshot xmlns:r="http://schemas.openxmlformats.org/officeDocument/2006/relationships" r:embed="rId1"/>
</we:webextension>
</file>

<file path=ppt/webextensions/webextension5.xml><?xml version="1.0" encoding="utf-8"?>
<we:webextension xmlns:we="http://schemas.microsoft.com/office/webextensions/webextension/2010/11" id="{C4B52168-7C41-4F58-A65A-1EE96B93F66C}">
  <we:reference id="wa104379261" version="4.3.0.0" store="en-US" storeType="OMEX"/>
  <we:alternateReferences>
    <we:reference id="wa104379261" version="4.3.0.0" store="wa104379261" storeType="OMEX"/>
  </we:alternateReferences>
  <we:properties>
    <we:property name="MENTIMETER_QUESTION_ID_KEY" value="&quot;aeb72yo3dtrz&quot;"/>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emplate/>
  <TotalTime>29021</TotalTime>
  <Words>812</Words>
  <Application>Microsoft Office PowerPoint</Application>
  <PresentationFormat>Widescreen</PresentationFormat>
  <Paragraphs>97</Paragraphs>
  <Slides>29</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Courier New</vt:lpstr>
      <vt:lpstr>Georgia</vt:lpstr>
      <vt:lpstr>Gill Sans MT</vt:lpstr>
      <vt:lpstr>Wingdings</vt:lpstr>
      <vt:lpstr>Wingdings 2</vt:lpstr>
      <vt:lpstr>1_Civic</vt:lpstr>
      <vt:lpstr>PowerPoint Presentation</vt:lpstr>
      <vt:lpstr>Participation instructions</vt:lpstr>
      <vt:lpstr>Segment content</vt:lpstr>
      <vt:lpstr>Scenario #1 impugning the judiciary</vt:lpstr>
      <vt:lpstr>Impugning the judiciary</vt:lpstr>
      <vt:lpstr>Sanction?</vt:lpstr>
      <vt:lpstr>PowerPoint Presentation</vt:lpstr>
      <vt:lpstr>Case results</vt:lpstr>
      <vt:lpstr>PowerPoint Presentation</vt:lpstr>
      <vt:lpstr>False notarization</vt:lpstr>
      <vt:lpstr>Sanction?</vt:lpstr>
      <vt:lpstr>PowerPoint Presentation</vt:lpstr>
      <vt:lpstr>Case result</vt:lpstr>
      <vt:lpstr>Scenario #3 Sex-with-client</vt:lpstr>
      <vt:lpstr>Sex-with-client</vt:lpstr>
      <vt:lpstr>Sanction?</vt:lpstr>
      <vt:lpstr>PowerPoint Presentation</vt:lpstr>
      <vt:lpstr>Case result</vt:lpstr>
      <vt:lpstr>Scenario #4 excessive fee; egregious conduct</vt:lpstr>
      <vt:lpstr>Excessive fee; egregiousness</vt:lpstr>
      <vt:lpstr>Sanction?</vt:lpstr>
      <vt:lpstr>PowerPoint Presentation</vt:lpstr>
      <vt:lpstr>Case result</vt:lpstr>
      <vt:lpstr>Scenario #5 Ex parte Communication</vt:lpstr>
      <vt:lpstr>Ex parte communications</vt:lpstr>
      <vt:lpstr>Sanction?</vt:lpstr>
      <vt:lpstr>PowerPoint Presentation</vt:lpstr>
      <vt:lpstr>Case result</vt:lpstr>
      <vt:lpstr>Thank you </vt:lpstr>
    </vt:vector>
  </TitlesOfParts>
  <Company>Supreme Court of Ohio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Hall</dc:creator>
  <cp:lastModifiedBy>Dove, Rick</cp:lastModifiedBy>
  <cp:revision>1004</cp:revision>
  <cp:lastPrinted>2017-09-13T13:05:41Z</cp:lastPrinted>
  <dcterms:created xsi:type="dcterms:W3CDTF">2011-10-10T16:13:28Z</dcterms:created>
  <dcterms:modified xsi:type="dcterms:W3CDTF">2023-10-05T19:39:31Z</dcterms:modified>
</cp:coreProperties>
</file>