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29"/>
  </p:notesMasterIdLst>
  <p:sldIdLst>
    <p:sldId id="308" r:id="rId2"/>
    <p:sldId id="333" r:id="rId3"/>
    <p:sldId id="257" r:id="rId4"/>
    <p:sldId id="259" r:id="rId5"/>
    <p:sldId id="335" r:id="rId6"/>
    <p:sldId id="267" r:id="rId7"/>
    <p:sldId id="268" r:id="rId8"/>
    <p:sldId id="276" r:id="rId9"/>
    <p:sldId id="324" r:id="rId10"/>
    <p:sldId id="258" r:id="rId11"/>
    <p:sldId id="337" r:id="rId12"/>
    <p:sldId id="288" r:id="rId13"/>
    <p:sldId id="291" r:id="rId14"/>
    <p:sldId id="297" r:id="rId15"/>
    <p:sldId id="299" r:id="rId16"/>
    <p:sldId id="271" r:id="rId17"/>
    <p:sldId id="273" r:id="rId18"/>
    <p:sldId id="357" r:id="rId19"/>
    <p:sldId id="334" r:id="rId20"/>
    <p:sldId id="338" r:id="rId21"/>
    <p:sldId id="355" r:id="rId22"/>
    <p:sldId id="353" r:id="rId23"/>
    <p:sldId id="346" r:id="rId24"/>
    <p:sldId id="274" r:id="rId25"/>
    <p:sldId id="354" r:id="rId26"/>
    <p:sldId id="323" r:id="rId27"/>
    <p:sldId id="32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CFC314F-D454-41D3-AC47-6A0F1451F014}">
          <p14:sldIdLst>
            <p14:sldId id="308"/>
            <p14:sldId id="333"/>
            <p14:sldId id="257"/>
            <p14:sldId id="259"/>
            <p14:sldId id="335"/>
            <p14:sldId id="267"/>
            <p14:sldId id="268"/>
            <p14:sldId id="276"/>
            <p14:sldId id="324"/>
            <p14:sldId id="258"/>
            <p14:sldId id="337"/>
            <p14:sldId id="288"/>
            <p14:sldId id="291"/>
            <p14:sldId id="297"/>
            <p14:sldId id="299"/>
            <p14:sldId id="271"/>
            <p14:sldId id="273"/>
            <p14:sldId id="357"/>
            <p14:sldId id="334"/>
            <p14:sldId id="338"/>
            <p14:sldId id="355"/>
            <p14:sldId id="353"/>
            <p14:sldId id="346"/>
            <p14:sldId id="274"/>
            <p14:sldId id="354"/>
            <p14:sldId id="323"/>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 Sage" initials="WS" lastIdx="3" clrIdx="0">
    <p:extLst>
      <p:ext uri="{19B8F6BF-5375-455C-9EA6-DF929625EA0E}">
        <p15:presenceInfo xmlns:p15="http://schemas.microsoft.com/office/powerpoint/2012/main" userId="S-1-5-21-778006267-1727019601-382417117-14896" providerId="AD"/>
      </p:ext>
    </p:extLst>
  </p:cmAuthor>
  <p:cmAuthor id="2" name="DeWine, Pat" initials="DP" lastIdx="4" clrIdx="1">
    <p:extLst>
      <p:ext uri="{19B8F6BF-5375-455C-9EA6-DF929625EA0E}">
        <p15:presenceInfo xmlns:p15="http://schemas.microsoft.com/office/powerpoint/2012/main" userId="S-1-5-21-778006267-1727019601-382417117-11395" providerId="AD"/>
      </p:ext>
    </p:extLst>
  </p:cmAuthor>
  <p:cmAuthor id="3" name="DeWine, Pat" initials="DP [2]" lastIdx="1" clrIdx="2">
    <p:extLst>
      <p:ext uri="{19B8F6BF-5375-455C-9EA6-DF929625EA0E}">
        <p15:presenceInfo xmlns:p15="http://schemas.microsoft.com/office/powerpoint/2012/main" userId="S::Pat.DeWine@sc.ohio.gov::7604cdb6-0eae-414e-a27f-b13226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063D5-8C26-481A-8367-3BDADC2A982C}" v="2" dt="2021-04-21T01:26:36.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75879" autoAdjust="0"/>
  </p:normalViewPr>
  <p:slideViewPr>
    <p:cSldViewPr snapToGrid="0">
      <p:cViewPr varScale="1">
        <p:scale>
          <a:sx n="80" d="100"/>
          <a:sy n="80" d="100"/>
        </p:scale>
        <p:origin x="148" y="44"/>
      </p:cViewPr>
      <p:guideLst/>
    </p:cSldViewPr>
  </p:slideViewPr>
  <p:outlineViewPr>
    <p:cViewPr>
      <p:scale>
        <a:sx n="33" d="100"/>
        <a:sy n="33" d="100"/>
      </p:scale>
      <p:origin x="0" y="-1142"/>
    </p:cViewPr>
  </p:outlineViewPr>
  <p:notesTextViewPr>
    <p:cViewPr>
      <p:scale>
        <a:sx n="3" d="2"/>
        <a:sy n="3" d="2"/>
      </p:scale>
      <p:origin x="0" y="0"/>
    </p:cViewPr>
  </p:notesTextViewPr>
  <p:notesViewPr>
    <p:cSldViewPr snapToGrid="0">
      <p:cViewPr varScale="1">
        <p:scale>
          <a:sx n="60" d="100"/>
          <a:sy n="60" d="100"/>
        </p:scale>
        <p:origin x="326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10-26T22:22:19.97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E61734-21CD-497F-BBC1-7719C17F86B2}" type="datetimeFigureOut">
              <a:rPr lang="en-US" smtClean="0"/>
              <a:t>10/26/2021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54C929-049A-4507-A85B-C262E70392F9}" type="slidenum">
              <a:rPr lang="en-US" smtClean="0"/>
              <a:t>‹#›</a:t>
            </a:fld>
            <a:endParaRPr lang="en-US"/>
          </a:p>
        </p:txBody>
      </p:sp>
    </p:spTree>
    <p:extLst>
      <p:ext uri="{BB962C8B-B14F-4D97-AF65-F5344CB8AC3E}">
        <p14:creationId xmlns:p14="http://schemas.microsoft.com/office/powerpoint/2010/main" val="224114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4C929-049A-4507-A85B-C262E70392F9}" type="slidenum">
              <a:rPr lang="en-US" smtClean="0"/>
              <a:t>2</a:t>
            </a:fld>
            <a:endParaRPr lang="en-US"/>
          </a:p>
        </p:txBody>
      </p:sp>
    </p:spTree>
    <p:extLst>
      <p:ext uri="{BB962C8B-B14F-4D97-AF65-F5344CB8AC3E}">
        <p14:creationId xmlns:p14="http://schemas.microsoft.com/office/powerpoint/2010/main" val="400867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4C929-049A-4507-A85B-C262E70392F9}" type="slidenum">
              <a:rPr lang="en-US" smtClean="0"/>
              <a:t>11</a:t>
            </a:fld>
            <a:endParaRPr lang="en-US"/>
          </a:p>
        </p:txBody>
      </p:sp>
    </p:spTree>
    <p:extLst>
      <p:ext uri="{BB962C8B-B14F-4D97-AF65-F5344CB8AC3E}">
        <p14:creationId xmlns:p14="http://schemas.microsoft.com/office/powerpoint/2010/main" val="269384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54C929-049A-4507-A85B-C262E70392F9}" type="slidenum">
              <a:rPr lang="en-US" smtClean="0"/>
              <a:t>16</a:t>
            </a:fld>
            <a:endParaRPr lang="en-US"/>
          </a:p>
        </p:txBody>
      </p:sp>
    </p:spTree>
    <p:extLst>
      <p:ext uri="{BB962C8B-B14F-4D97-AF65-F5344CB8AC3E}">
        <p14:creationId xmlns:p14="http://schemas.microsoft.com/office/powerpoint/2010/main" val="307955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54C929-049A-4507-A85B-C262E70392F9}" type="slidenum">
              <a:rPr lang="en-US" smtClean="0"/>
              <a:t>17</a:t>
            </a:fld>
            <a:endParaRPr lang="en-US"/>
          </a:p>
        </p:txBody>
      </p:sp>
    </p:spTree>
    <p:extLst>
      <p:ext uri="{BB962C8B-B14F-4D97-AF65-F5344CB8AC3E}">
        <p14:creationId xmlns:p14="http://schemas.microsoft.com/office/powerpoint/2010/main" val="289266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54C929-049A-4507-A85B-C262E70392F9}" type="slidenum">
              <a:rPr lang="en-US" smtClean="0"/>
              <a:t>3</a:t>
            </a:fld>
            <a:endParaRPr lang="en-US"/>
          </a:p>
        </p:txBody>
      </p:sp>
    </p:spTree>
    <p:extLst>
      <p:ext uri="{BB962C8B-B14F-4D97-AF65-F5344CB8AC3E}">
        <p14:creationId xmlns:p14="http://schemas.microsoft.com/office/powerpoint/2010/main" val="155808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54C929-049A-4507-A85B-C262E70392F9}" type="slidenum">
              <a:rPr lang="en-US" smtClean="0"/>
              <a:t>4</a:t>
            </a:fld>
            <a:endParaRPr lang="en-US"/>
          </a:p>
        </p:txBody>
      </p:sp>
    </p:spTree>
    <p:extLst>
      <p:ext uri="{BB962C8B-B14F-4D97-AF65-F5344CB8AC3E}">
        <p14:creationId xmlns:p14="http://schemas.microsoft.com/office/powerpoint/2010/main" val="11733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54C929-049A-4507-A85B-C262E70392F9}" type="slidenum">
              <a:rPr lang="en-US" smtClean="0"/>
              <a:t>5</a:t>
            </a:fld>
            <a:endParaRPr lang="en-US"/>
          </a:p>
        </p:txBody>
      </p:sp>
    </p:spTree>
    <p:extLst>
      <p:ext uri="{BB962C8B-B14F-4D97-AF65-F5344CB8AC3E}">
        <p14:creationId xmlns:p14="http://schemas.microsoft.com/office/powerpoint/2010/main" val="2377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sentence is from a merit brief submitted to this court.  The issue of the case involves the interplay of the statute of limitations, the commencement requirement in </a:t>
            </a:r>
            <a:r>
              <a:rPr lang="en-US" dirty="0" err="1"/>
              <a:t>Civ.R</a:t>
            </a:r>
            <a:r>
              <a:rPr lang="en-US" dirty="0"/>
              <a:t>. 3(A), and the savings </a:t>
            </a:r>
            <a:r>
              <a:rPr lang="en-US" dirty="0" err="1"/>
              <a:t>stu</a:t>
            </a:r>
            <a:r>
              <a:rPr lang="en-US" dirty="0"/>
              <a:t>.  The date of the injury matters, but the type and extent of the injury do not matter.</a:t>
            </a:r>
          </a:p>
        </p:txBody>
      </p:sp>
      <p:sp>
        <p:nvSpPr>
          <p:cNvPr id="4" name="Slide Number Placeholder 3"/>
          <p:cNvSpPr>
            <a:spLocks noGrp="1"/>
          </p:cNvSpPr>
          <p:nvPr>
            <p:ph type="sldNum" sz="quarter" idx="5"/>
          </p:nvPr>
        </p:nvSpPr>
        <p:spPr/>
        <p:txBody>
          <a:bodyPr/>
          <a:lstStyle/>
          <a:p>
            <a:fld id="{8654C929-049A-4507-A85B-C262E70392F9}" type="slidenum">
              <a:rPr lang="en-US" smtClean="0"/>
              <a:t>6</a:t>
            </a:fld>
            <a:endParaRPr lang="en-US"/>
          </a:p>
        </p:txBody>
      </p:sp>
    </p:spTree>
    <p:extLst>
      <p:ext uri="{BB962C8B-B14F-4D97-AF65-F5344CB8AC3E}">
        <p14:creationId xmlns:p14="http://schemas.microsoft.com/office/powerpoint/2010/main" val="214560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4C929-049A-4507-A85B-C262E70392F9}" type="slidenum">
              <a:rPr lang="en-US" smtClean="0"/>
              <a:t>7</a:t>
            </a:fld>
            <a:endParaRPr lang="en-US"/>
          </a:p>
        </p:txBody>
      </p:sp>
    </p:spTree>
    <p:extLst>
      <p:ext uri="{BB962C8B-B14F-4D97-AF65-F5344CB8AC3E}">
        <p14:creationId xmlns:p14="http://schemas.microsoft.com/office/powerpoint/2010/main" val="112545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4C929-049A-4507-A85B-C262E70392F9}" type="slidenum">
              <a:rPr lang="en-US" smtClean="0"/>
              <a:t>8</a:t>
            </a:fld>
            <a:endParaRPr lang="en-US"/>
          </a:p>
        </p:txBody>
      </p:sp>
    </p:spTree>
    <p:extLst>
      <p:ext uri="{BB962C8B-B14F-4D97-AF65-F5344CB8AC3E}">
        <p14:creationId xmlns:p14="http://schemas.microsoft.com/office/powerpoint/2010/main" val="2548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First District’s opinion you wrote.  </a:t>
            </a:r>
          </a:p>
        </p:txBody>
      </p:sp>
      <p:sp>
        <p:nvSpPr>
          <p:cNvPr id="4" name="Slide Number Placeholder 3"/>
          <p:cNvSpPr>
            <a:spLocks noGrp="1"/>
          </p:cNvSpPr>
          <p:nvPr>
            <p:ph type="sldNum" sz="quarter" idx="5"/>
          </p:nvPr>
        </p:nvSpPr>
        <p:spPr/>
        <p:txBody>
          <a:bodyPr/>
          <a:lstStyle/>
          <a:p>
            <a:fld id="{8654C929-049A-4507-A85B-C262E70392F9}" type="slidenum">
              <a:rPr lang="en-US" smtClean="0"/>
              <a:t>9</a:t>
            </a:fld>
            <a:endParaRPr lang="en-US"/>
          </a:p>
        </p:txBody>
      </p:sp>
    </p:spTree>
    <p:extLst>
      <p:ext uri="{BB962C8B-B14F-4D97-AF65-F5344CB8AC3E}">
        <p14:creationId xmlns:p14="http://schemas.microsoft.com/office/powerpoint/2010/main" val="317317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chart is from a merit brief in </a:t>
            </a:r>
            <a:r>
              <a:rPr lang="en-US" i="1" dirty="0"/>
              <a:t>State v. Bryant </a:t>
            </a:r>
            <a:r>
              <a:rPr lang="en-US" i="0" dirty="0"/>
              <a:t>before this court</a:t>
            </a:r>
            <a:r>
              <a:rPr lang="en-US" dirty="0"/>
              <a:t>.  Bryant left the scene of an accident after he stayed there for an hour and the other operator involved in the accident did not call or say she would call the police.  Bryant urges the court to compare the two provisions of the Ohio hit-skip statute and find that the first provision does not impose an obligation to call the police or remain at the scene until the police officer arrives. </a:t>
            </a:r>
          </a:p>
        </p:txBody>
      </p:sp>
      <p:sp>
        <p:nvSpPr>
          <p:cNvPr id="4" name="Slide Number Placeholder 3"/>
          <p:cNvSpPr>
            <a:spLocks noGrp="1"/>
          </p:cNvSpPr>
          <p:nvPr>
            <p:ph type="sldNum" sz="quarter" idx="5"/>
          </p:nvPr>
        </p:nvSpPr>
        <p:spPr/>
        <p:txBody>
          <a:bodyPr/>
          <a:lstStyle/>
          <a:p>
            <a:fld id="{8654C929-049A-4507-A85B-C262E70392F9}" type="slidenum">
              <a:rPr lang="en-US" smtClean="0"/>
              <a:t>10</a:t>
            </a:fld>
            <a:endParaRPr lang="en-US"/>
          </a:p>
        </p:txBody>
      </p:sp>
    </p:spTree>
    <p:extLst>
      <p:ext uri="{BB962C8B-B14F-4D97-AF65-F5344CB8AC3E}">
        <p14:creationId xmlns:p14="http://schemas.microsoft.com/office/powerpoint/2010/main" val="605667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82BCFD2-1F0B-496F-86CA-1FEB86EAA8B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29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4B0F1-AEC6-4FED-83AE-8F1F24D52C10}"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BCFD2-1F0B-496F-86CA-1FEB86EAA8BB}" type="slidenum">
              <a:rPr lang="en-US" smtClean="0"/>
              <a:t>‹#›</a:t>
            </a:fld>
            <a:endParaRPr lang="en-US"/>
          </a:p>
        </p:txBody>
      </p:sp>
    </p:spTree>
    <p:extLst>
      <p:ext uri="{BB962C8B-B14F-4D97-AF65-F5344CB8AC3E}">
        <p14:creationId xmlns:p14="http://schemas.microsoft.com/office/powerpoint/2010/main" val="313863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54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57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spTree>
    <p:extLst>
      <p:ext uri="{BB962C8B-B14F-4D97-AF65-F5344CB8AC3E}">
        <p14:creationId xmlns:p14="http://schemas.microsoft.com/office/powerpoint/2010/main" val="304325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39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73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44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95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spTree>
    <p:extLst>
      <p:ext uri="{BB962C8B-B14F-4D97-AF65-F5344CB8AC3E}">
        <p14:creationId xmlns:p14="http://schemas.microsoft.com/office/powerpoint/2010/main" val="419116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4B0F1-AEC6-4FED-83AE-8F1F24D52C1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BCFD2-1F0B-496F-86CA-1FEB86EAA8B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44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A4B0F1-AEC6-4FED-83AE-8F1F24D52C10}"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BCFD2-1F0B-496F-86CA-1FEB86EAA8BB}" type="slidenum">
              <a:rPr lang="en-US" smtClean="0"/>
              <a:t>‹#›</a:t>
            </a:fld>
            <a:endParaRPr lang="en-US"/>
          </a:p>
        </p:txBody>
      </p:sp>
    </p:spTree>
    <p:extLst>
      <p:ext uri="{BB962C8B-B14F-4D97-AF65-F5344CB8AC3E}">
        <p14:creationId xmlns:p14="http://schemas.microsoft.com/office/powerpoint/2010/main" val="11424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A4B0F1-AEC6-4FED-83AE-8F1F24D52C10}"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BCFD2-1F0B-496F-86CA-1FEB86EAA8B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7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A4B0F1-AEC6-4FED-83AE-8F1F24D52C10}"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BCFD2-1F0B-496F-86CA-1FEB86EAA8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36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4B0F1-AEC6-4FED-83AE-8F1F24D52C10}"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BCFD2-1F0B-496F-86CA-1FEB86EAA8BB}" type="slidenum">
              <a:rPr lang="en-US" smtClean="0"/>
              <a:t>‹#›</a:t>
            </a:fld>
            <a:endParaRPr lang="en-US"/>
          </a:p>
        </p:txBody>
      </p:sp>
    </p:spTree>
    <p:extLst>
      <p:ext uri="{BB962C8B-B14F-4D97-AF65-F5344CB8AC3E}">
        <p14:creationId xmlns:p14="http://schemas.microsoft.com/office/powerpoint/2010/main" val="368778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4B0F1-AEC6-4FED-83AE-8F1F24D52C10}"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BCFD2-1F0B-496F-86CA-1FEB86EAA8B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780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4B0F1-AEC6-4FED-83AE-8F1F24D52C10}"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2BCFD2-1F0B-496F-86CA-1FEB86EAA8BB}" type="slidenum">
              <a:rPr lang="en-US" smtClean="0"/>
              <a:t>‹#›</a:t>
            </a:fld>
            <a:endParaRPr lang="en-US"/>
          </a:p>
        </p:txBody>
      </p:sp>
    </p:spTree>
    <p:extLst>
      <p:ext uri="{BB962C8B-B14F-4D97-AF65-F5344CB8AC3E}">
        <p14:creationId xmlns:p14="http://schemas.microsoft.com/office/powerpoint/2010/main" val="385999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A4B0F1-AEC6-4FED-83AE-8F1F24D52C10}" type="datetimeFigureOut">
              <a:rPr lang="en-US" smtClean="0"/>
              <a:t>10/26/2021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2BCFD2-1F0B-496F-86CA-1FEB86EAA8BB}" type="slidenum">
              <a:rPr lang="en-US" smtClean="0"/>
              <a:t>‹#›</a:t>
            </a:fld>
            <a:endParaRPr lang="en-US"/>
          </a:p>
        </p:txBody>
      </p:sp>
    </p:spTree>
    <p:extLst>
      <p:ext uri="{BB962C8B-B14F-4D97-AF65-F5344CB8AC3E}">
        <p14:creationId xmlns:p14="http://schemas.microsoft.com/office/powerpoint/2010/main" val="278984078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Pat.DeWine@SC.OHIO.Gov"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F8991-663F-4FEB-B165-4F889756406D}"/>
              </a:ext>
            </a:extLst>
          </p:cNvPr>
          <p:cNvSpPr>
            <a:spLocks noGrp="1"/>
          </p:cNvSpPr>
          <p:nvPr>
            <p:ph type="title"/>
          </p:nvPr>
        </p:nvSpPr>
        <p:spPr>
          <a:xfrm>
            <a:off x="1298046" y="1242919"/>
            <a:ext cx="9592732" cy="2954868"/>
          </a:xfrm>
        </p:spPr>
        <p:txBody>
          <a:bodyPr/>
          <a:lstStyle/>
          <a:p>
            <a:br>
              <a:rPr lang="en-US" dirty="0"/>
            </a:br>
            <a:r>
              <a:rPr lang="en-US" sz="4800" dirty="0">
                <a:effectLst>
                  <a:outerShdw blurRad="38100" dist="38100" dir="2700000" algn="tl">
                    <a:srgbClr val="000000">
                      <a:alpha val="43137"/>
                    </a:srgbClr>
                  </a:outerShdw>
                </a:effectLst>
              </a:rPr>
              <a:t>Effective Ohio Supreme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Court Advocacy</a:t>
            </a:r>
            <a:br>
              <a:rPr lang="en-US" sz="48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Miller-Becker Seminar</a:t>
            </a:r>
          </a:p>
        </p:txBody>
      </p:sp>
      <p:sp>
        <p:nvSpPr>
          <p:cNvPr id="5" name="Text Placeholder 4">
            <a:extLst>
              <a:ext uri="{FF2B5EF4-FFF2-40B4-BE49-F238E27FC236}">
                <a16:creationId xmlns:a16="http://schemas.microsoft.com/office/drawing/2014/main" id="{7E478D35-9D8A-4189-ABA6-FF49CEEEB472}"/>
              </a:ext>
            </a:extLst>
          </p:cNvPr>
          <p:cNvSpPr>
            <a:spLocks noGrp="1"/>
          </p:cNvSpPr>
          <p:nvPr>
            <p:ph type="body" idx="1"/>
          </p:nvPr>
        </p:nvSpPr>
        <p:spPr>
          <a:xfrm>
            <a:off x="1298046" y="4197787"/>
            <a:ext cx="9592732" cy="1311473"/>
          </a:xfrm>
        </p:spPr>
        <p:txBody>
          <a:bodyPr>
            <a:normAutofit/>
          </a:bodyPr>
          <a:lstStyle/>
          <a:p>
            <a:r>
              <a:rPr lang="en-US" sz="2400" dirty="0"/>
              <a:t>Justice Pat DeWine</a:t>
            </a:r>
          </a:p>
        </p:txBody>
      </p:sp>
      <p:pic>
        <p:nvPicPr>
          <p:cNvPr id="6" name="Picture 5" descr="118 50K  full bleed.jpg">
            <a:extLst>
              <a:ext uri="{FF2B5EF4-FFF2-40B4-BE49-F238E27FC236}">
                <a16:creationId xmlns:a16="http://schemas.microsoft.com/office/drawing/2014/main" id="{DD40D215-F7A7-41D6-BADD-07F1DC39A8FD}"/>
              </a:ext>
            </a:extLst>
          </p:cNvPr>
          <p:cNvPicPr>
            <a:picLocks noChangeAspect="1"/>
          </p:cNvPicPr>
          <p:nvPr/>
        </p:nvPicPr>
        <p:blipFill>
          <a:blip r:embed="rId2" cstate="print"/>
          <a:srcRect r="3333"/>
          <a:stretch>
            <a:fillRect/>
          </a:stretch>
        </p:blipFill>
        <p:spPr>
          <a:xfrm>
            <a:off x="615632" y="651510"/>
            <a:ext cx="10957560" cy="1079938"/>
          </a:xfrm>
          <a:prstGeom prst="rect">
            <a:avLst/>
          </a:prstGeom>
        </p:spPr>
      </p:pic>
      <p:pic>
        <p:nvPicPr>
          <p:cNvPr id="7" name="Picture 6" descr="gold-building-OJC-bottom.gif">
            <a:extLst>
              <a:ext uri="{FF2B5EF4-FFF2-40B4-BE49-F238E27FC236}">
                <a16:creationId xmlns:a16="http://schemas.microsoft.com/office/drawing/2014/main" id="{24D69B16-8B39-438B-B481-E944458A1BA2}"/>
              </a:ext>
            </a:extLst>
          </p:cNvPr>
          <p:cNvPicPr>
            <a:picLocks noChangeAspect="1"/>
          </p:cNvPicPr>
          <p:nvPr/>
        </p:nvPicPr>
        <p:blipFill>
          <a:blip r:embed="rId3" cstate="print"/>
          <a:stretch>
            <a:fillRect/>
          </a:stretch>
        </p:blipFill>
        <p:spPr>
          <a:xfrm>
            <a:off x="9368790" y="4729963"/>
            <a:ext cx="2209800" cy="2209800"/>
          </a:xfrm>
          <a:prstGeom prst="rect">
            <a:avLst/>
          </a:prstGeom>
        </p:spPr>
      </p:pic>
    </p:spTree>
    <p:extLst>
      <p:ext uri="{BB962C8B-B14F-4D97-AF65-F5344CB8AC3E}">
        <p14:creationId xmlns:p14="http://schemas.microsoft.com/office/powerpoint/2010/main" val="413844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0C68-7AED-42BB-B531-CAD8B7E92BB0}"/>
              </a:ext>
            </a:extLst>
          </p:cNvPr>
          <p:cNvSpPr>
            <a:spLocks noGrp="1"/>
          </p:cNvSpPr>
          <p:nvPr>
            <p:ph type="title" idx="4294967295"/>
          </p:nvPr>
        </p:nvSpPr>
        <p:spPr>
          <a:xfrm>
            <a:off x="1307939" y="933427"/>
            <a:ext cx="3717925" cy="1371600"/>
          </a:xfrm>
        </p:spPr>
        <p:txBody>
          <a:bodyPr>
            <a:normAutofit/>
          </a:bodyPr>
          <a:lstStyle/>
          <a:p>
            <a:pPr algn="l"/>
            <a:r>
              <a:rPr lang="en-US" sz="4000" dirty="0"/>
              <a:t>Other visual aids</a:t>
            </a:r>
          </a:p>
        </p:txBody>
      </p:sp>
      <p:sp>
        <p:nvSpPr>
          <p:cNvPr id="6" name="Text Placeholder 5">
            <a:extLst>
              <a:ext uri="{FF2B5EF4-FFF2-40B4-BE49-F238E27FC236}">
                <a16:creationId xmlns:a16="http://schemas.microsoft.com/office/drawing/2014/main" id="{DB07F017-CD4B-4DE4-AB08-9B37F0B94A0A}"/>
              </a:ext>
            </a:extLst>
          </p:cNvPr>
          <p:cNvSpPr>
            <a:spLocks noGrp="1"/>
          </p:cNvSpPr>
          <p:nvPr>
            <p:ph type="body" sz="half" idx="4294967295"/>
          </p:nvPr>
        </p:nvSpPr>
        <p:spPr>
          <a:xfrm>
            <a:off x="1219407" y="2527162"/>
            <a:ext cx="4114800" cy="2438400"/>
          </a:xfrm>
        </p:spPr>
        <p:txBody>
          <a:bodyPr>
            <a:normAutofit/>
          </a:bodyPr>
          <a:lstStyle/>
          <a:p>
            <a:pPr algn="l"/>
            <a:r>
              <a:rPr lang="en-US" sz="2400" dirty="0"/>
              <a:t>When comparing statutory provisions</a:t>
            </a:r>
          </a:p>
        </p:txBody>
      </p:sp>
      <p:pic>
        <p:nvPicPr>
          <p:cNvPr id="4" name="Content Placeholder 6">
            <a:extLst>
              <a:ext uri="{FF2B5EF4-FFF2-40B4-BE49-F238E27FC236}">
                <a16:creationId xmlns:a16="http://schemas.microsoft.com/office/drawing/2014/main" id="{6929B11D-9D59-4A23-8631-B6D2CF5206DC}"/>
              </a:ext>
            </a:extLst>
          </p:cNvPr>
          <p:cNvPicPr>
            <a:picLocks noChangeAspect="1"/>
          </p:cNvPicPr>
          <p:nvPr/>
        </p:nvPicPr>
        <p:blipFill>
          <a:blip r:embed="rId3"/>
          <a:stretch>
            <a:fillRect/>
          </a:stretch>
        </p:blipFill>
        <p:spPr>
          <a:xfrm>
            <a:off x="4869707" y="2503736"/>
            <a:ext cx="5973028" cy="3492003"/>
          </a:xfrm>
          <a:prstGeom prst="rect">
            <a:avLst/>
          </a:prstGeom>
        </p:spPr>
      </p:pic>
      <p:cxnSp>
        <p:nvCxnSpPr>
          <p:cNvPr id="5" name="Straight Connector 4">
            <a:extLst>
              <a:ext uri="{FF2B5EF4-FFF2-40B4-BE49-F238E27FC236}">
                <a16:creationId xmlns:a16="http://schemas.microsoft.com/office/drawing/2014/main" id="{D2420685-75F7-49D0-BE8A-224D70CB806F}"/>
              </a:ext>
            </a:extLst>
          </p:cNvPr>
          <p:cNvCxnSpPr/>
          <p:nvPr/>
        </p:nvCxnSpPr>
        <p:spPr>
          <a:xfrm>
            <a:off x="1307939" y="2129742"/>
            <a:ext cx="347240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2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DAFE-975C-40EF-B866-38F948F79B3B}"/>
              </a:ext>
            </a:extLst>
          </p:cNvPr>
          <p:cNvSpPr>
            <a:spLocks noGrp="1"/>
          </p:cNvSpPr>
          <p:nvPr>
            <p:ph type="title"/>
          </p:nvPr>
        </p:nvSpPr>
        <p:spPr/>
        <p:txBody>
          <a:bodyPr>
            <a:normAutofit/>
          </a:bodyPr>
          <a:lstStyle/>
          <a:p>
            <a:pPr algn="l"/>
            <a:r>
              <a:rPr lang="en-US" sz="4000" dirty="0"/>
              <a:t>Help the reader understand</a:t>
            </a:r>
          </a:p>
        </p:txBody>
      </p:sp>
      <p:sp>
        <p:nvSpPr>
          <p:cNvPr id="3" name="Content Placeholder 2">
            <a:extLst>
              <a:ext uri="{FF2B5EF4-FFF2-40B4-BE49-F238E27FC236}">
                <a16:creationId xmlns:a16="http://schemas.microsoft.com/office/drawing/2014/main" id="{EA5AE84B-7081-4C41-BAE3-F89E9570070F}"/>
              </a:ext>
            </a:extLst>
          </p:cNvPr>
          <p:cNvSpPr>
            <a:spLocks noGrp="1"/>
          </p:cNvSpPr>
          <p:nvPr>
            <p:ph idx="1"/>
          </p:nvPr>
        </p:nvSpPr>
        <p:spPr>
          <a:xfrm>
            <a:off x="1394459" y="2556932"/>
            <a:ext cx="9338311" cy="3318936"/>
          </a:xfrm>
        </p:spPr>
        <p:txBody>
          <a:bodyPr>
            <a:normAutofit/>
          </a:bodyPr>
          <a:lstStyle/>
          <a:p>
            <a:pPr marL="0" indent="0">
              <a:buNone/>
            </a:pPr>
            <a:r>
              <a:rPr lang="en-US" sz="2200" b="1" dirty="0"/>
              <a:t>Use heading wisely:</a:t>
            </a:r>
          </a:p>
          <a:p>
            <a:pPr lvl="0">
              <a:buClr>
                <a:srgbClr val="83992A"/>
              </a:buClr>
            </a:pPr>
            <a:r>
              <a:rPr lang="en-US" dirty="0">
                <a:solidFill>
                  <a:prstClr val="black">
                    <a:lumMod val="85000"/>
                    <a:lumOff val="15000"/>
                  </a:prstClr>
                </a:solidFill>
              </a:rPr>
              <a:t>Headings help the reader organize your narrative and understand your key points. </a:t>
            </a:r>
          </a:p>
          <a:p>
            <a:pPr lvl="0">
              <a:buClr>
                <a:srgbClr val="83992A"/>
              </a:buClr>
            </a:pPr>
            <a:r>
              <a:rPr lang="en-US" dirty="0">
                <a:solidFill>
                  <a:prstClr val="black">
                    <a:lumMod val="85000"/>
                    <a:lumOff val="15000"/>
                  </a:prstClr>
                </a:solidFill>
              </a:rPr>
              <a:t>There is little to be gained by: “Argument” or “Facts.” Instead, try: “Smith organizes conspiracy to limit price hikes.”</a:t>
            </a:r>
          </a:p>
          <a:p>
            <a:pPr lvl="0">
              <a:buClr>
                <a:srgbClr val="83992A"/>
              </a:buClr>
            </a:pPr>
            <a:r>
              <a:rPr lang="en-US" dirty="0">
                <a:solidFill>
                  <a:prstClr val="black">
                    <a:lumMod val="85000"/>
                    <a:lumOff val="15000"/>
                  </a:prstClr>
                </a:solidFill>
              </a:rPr>
              <a:t>Use to help the reader understand where you are headed.</a:t>
            </a:r>
          </a:p>
          <a:p>
            <a:pPr lvl="0">
              <a:buClr>
                <a:srgbClr val="83992A"/>
              </a:buClr>
            </a:pPr>
            <a:r>
              <a:rPr lang="en-US" dirty="0">
                <a:solidFill>
                  <a:prstClr val="black">
                    <a:lumMod val="85000"/>
                    <a:lumOff val="15000"/>
                  </a:prstClr>
                </a:solidFill>
              </a:rPr>
              <a:t>Try to keep parallel.</a:t>
            </a:r>
          </a:p>
        </p:txBody>
      </p:sp>
    </p:spTree>
    <p:extLst>
      <p:ext uri="{BB962C8B-B14F-4D97-AF65-F5344CB8AC3E}">
        <p14:creationId xmlns:p14="http://schemas.microsoft.com/office/powerpoint/2010/main" val="411700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EE34-C17A-4080-9545-34FBF4E80607}"/>
              </a:ext>
            </a:extLst>
          </p:cNvPr>
          <p:cNvSpPr>
            <a:spLocks noGrp="1"/>
          </p:cNvSpPr>
          <p:nvPr>
            <p:ph type="title"/>
          </p:nvPr>
        </p:nvSpPr>
        <p:spPr/>
        <p:txBody>
          <a:bodyPr>
            <a:normAutofit/>
          </a:bodyPr>
          <a:lstStyle/>
          <a:p>
            <a:pPr algn="l"/>
            <a:r>
              <a:rPr lang="en-US" sz="4000" dirty="0"/>
              <a:t>Don’t make it personal</a:t>
            </a:r>
          </a:p>
        </p:txBody>
      </p:sp>
      <p:sp>
        <p:nvSpPr>
          <p:cNvPr id="3" name="Content Placeholder 2">
            <a:extLst>
              <a:ext uri="{FF2B5EF4-FFF2-40B4-BE49-F238E27FC236}">
                <a16:creationId xmlns:a16="http://schemas.microsoft.com/office/drawing/2014/main" id="{B3A5EEA6-C73D-4358-B105-63849967D4BF}"/>
              </a:ext>
            </a:extLst>
          </p:cNvPr>
          <p:cNvSpPr>
            <a:spLocks noGrp="1"/>
          </p:cNvSpPr>
          <p:nvPr>
            <p:ph idx="1"/>
          </p:nvPr>
        </p:nvSpPr>
        <p:spPr/>
        <p:txBody>
          <a:bodyPr>
            <a:normAutofit fontScale="92500" lnSpcReduction="10000"/>
          </a:bodyPr>
          <a:lstStyle/>
          <a:p>
            <a:r>
              <a:rPr lang="en-US" dirty="0"/>
              <a:t>No attacks on opposing counsel.	</a:t>
            </a:r>
          </a:p>
          <a:p>
            <a:r>
              <a:rPr lang="en-US" dirty="0"/>
              <a:t>No attacks on the trial court.</a:t>
            </a:r>
          </a:p>
          <a:p>
            <a:pPr lvl="1"/>
            <a:r>
              <a:rPr lang="en-US" dirty="0"/>
              <a:t>If the trial court didn’t do its job, explain how it reached the wrong result.  But avoid attacks, we can read the record.</a:t>
            </a:r>
          </a:p>
          <a:p>
            <a:r>
              <a:rPr lang="en-US" dirty="0"/>
              <a:t>Avoid using phrases like it “travesty of justice” or “an insult to intelligence.”</a:t>
            </a:r>
          </a:p>
          <a:p>
            <a:pPr lvl="1"/>
            <a:r>
              <a:rPr lang="en-US" dirty="0"/>
              <a:t>Very few arguments really merit being called “disingenuous” or “feckless.” </a:t>
            </a:r>
          </a:p>
          <a:p>
            <a:r>
              <a:rPr lang="en-US" dirty="0"/>
              <a:t>Use exclamation points sparsely; don’t be chicken little.</a:t>
            </a:r>
          </a:p>
          <a:p>
            <a:r>
              <a:rPr lang="en-US" dirty="0"/>
              <a:t>Avoid naked appeals to sympathy.</a:t>
            </a:r>
          </a:p>
          <a:p>
            <a:endParaRPr lang="en-US" dirty="0"/>
          </a:p>
        </p:txBody>
      </p:sp>
    </p:spTree>
    <p:extLst>
      <p:ext uri="{BB962C8B-B14F-4D97-AF65-F5344CB8AC3E}">
        <p14:creationId xmlns:p14="http://schemas.microsoft.com/office/powerpoint/2010/main" val="4388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92A8-2A4A-432C-BADA-4A71D42EDCEB}"/>
              </a:ext>
            </a:extLst>
          </p:cNvPr>
          <p:cNvSpPr>
            <a:spLocks noGrp="1"/>
          </p:cNvSpPr>
          <p:nvPr>
            <p:ph type="title"/>
          </p:nvPr>
        </p:nvSpPr>
        <p:spPr/>
        <p:txBody>
          <a:bodyPr>
            <a:normAutofit/>
          </a:bodyPr>
          <a:lstStyle/>
          <a:p>
            <a:pPr algn="l"/>
            <a:r>
              <a:rPr lang="en-US" sz="4000" dirty="0"/>
              <a:t>Tell the court why it should decide for you</a:t>
            </a:r>
          </a:p>
        </p:txBody>
      </p:sp>
      <p:sp>
        <p:nvSpPr>
          <p:cNvPr id="3" name="Content Placeholder 2">
            <a:extLst>
              <a:ext uri="{FF2B5EF4-FFF2-40B4-BE49-F238E27FC236}">
                <a16:creationId xmlns:a16="http://schemas.microsoft.com/office/drawing/2014/main" id="{FCF3D52B-D5E2-4888-A8C8-B9A966AE9AB6}"/>
              </a:ext>
            </a:extLst>
          </p:cNvPr>
          <p:cNvSpPr>
            <a:spLocks noGrp="1"/>
          </p:cNvSpPr>
          <p:nvPr>
            <p:ph idx="1"/>
          </p:nvPr>
        </p:nvSpPr>
        <p:spPr/>
        <p:txBody>
          <a:bodyPr/>
          <a:lstStyle/>
          <a:p>
            <a:r>
              <a:rPr lang="en-US" dirty="0"/>
              <a:t>What is the rule you want the court to write? What impact will that rule have in other cases?</a:t>
            </a:r>
          </a:p>
          <a:p>
            <a:r>
              <a:rPr lang="en-US" dirty="0"/>
              <a:t>What is the policy underlying the precedents you have cited? </a:t>
            </a:r>
          </a:p>
          <a:p>
            <a:r>
              <a:rPr lang="en-US" dirty="0"/>
              <a:t>Why should the court rely on the cases in your brief?</a:t>
            </a:r>
          </a:p>
          <a:p>
            <a:endParaRPr lang="en-US" dirty="0"/>
          </a:p>
          <a:p>
            <a:endParaRPr lang="en-US" dirty="0"/>
          </a:p>
        </p:txBody>
      </p:sp>
    </p:spTree>
    <p:extLst>
      <p:ext uri="{BB962C8B-B14F-4D97-AF65-F5344CB8AC3E}">
        <p14:creationId xmlns:p14="http://schemas.microsoft.com/office/powerpoint/2010/main" val="202643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2996-2EAE-431E-B246-5F73EB6ED0B1}"/>
              </a:ext>
            </a:extLst>
          </p:cNvPr>
          <p:cNvSpPr>
            <a:spLocks noGrp="1"/>
          </p:cNvSpPr>
          <p:nvPr>
            <p:ph type="title"/>
          </p:nvPr>
        </p:nvSpPr>
        <p:spPr/>
        <p:txBody>
          <a:bodyPr>
            <a:normAutofit/>
          </a:bodyPr>
          <a:lstStyle/>
          <a:p>
            <a:pPr algn="l"/>
            <a:r>
              <a:rPr lang="en-US" sz="4000" dirty="0"/>
              <a:t>Writing the introduction</a:t>
            </a:r>
          </a:p>
        </p:txBody>
      </p:sp>
      <p:sp>
        <p:nvSpPr>
          <p:cNvPr id="3" name="Content Placeholder 2">
            <a:extLst>
              <a:ext uri="{FF2B5EF4-FFF2-40B4-BE49-F238E27FC236}">
                <a16:creationId xmlns:a16="http://schemas.microsoft.com/office/drawing/2014/main" id="{342394F1-EA58-4BDC-B5D9-E2C3BE7EAB7E}"/>
              </a:ext>
            </a:extLst>
          </p:cNvPr>
          <p:cNvSpPr>
            <a:spLocks noGrp="1"/>
          </p:cNvSpPr>
          <p:nvPr>
            <p:ph idx="1"/>
          </p:nvPr>
        </p:nvSpPr>
        <p:spPr/>
        <p:txBody>
          <a:bodyPr/>
          <a:lstStyle/>
          <a:p>
            <a:r>
              <a:rPr lang="en-US" dirty="0"/>
              <a:t>Often the most difficult part to write.</a:t>
            </a:r>
          </a:p>
          <a:p>
            <a:r>
              <a:rPr lang="en-US" dirty="0"/>
              <a:t>Strive to get the reader’s attention in a way that makes him/her want to keep reading.</a:t>
            </a:r>
          </a:p>
          <a:p>
            <a:r>
              <a:rPr lang="en-US" dirty="0"/>
              <a:t>At the same time, try to write something that flags immediately what this case is about and what the issue is that the court need decide. </a:t>
            </a:r>
          </a:p>
          <a:p>
            <a:endParaRPr lang="en-US" dirty="0"/>
          </a:p>
        </p:txBody>
      </p:sp>
    </p:spTree>
    <p:extLst>
      <p:ext uri="{BB962C8B-B14F-4D97-AF65-F5344CB8AC3E}">
        <p14:creationId xmlns:p14="http://schemas.microsoft.com/office/powerpoint/2010/main" val="109970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45EE-5879-4B86-8529-82454E8BFC5A}"/>
              </a:ext>
            </a:extLst>
          </p:cNvPr>
          <p:cNvSpPr>
            <a:spLocks noGrp="1"/>
          </p:cNvSpPr>
          <p:nvPr>
            <p:ph type="title"/>
          </p:nvPr>
        </p:nvSpPr>
        <p:spPr/>
        <p:txBody>
          <a:bodyPr>
            <a:normAutofit/>
          </a:bodyPr>
          <a:lstStyle/>
          <a:p>
            <a:pPr algn="l"/>
            <a:r>
              <a:rPr lang="en-US" sz="4000" dirty="0"/>
              <a:t>Include the standard of review</a:t>
            </a:r>
          </a:p>
        </p:txBody>
      </p:sp>
      <p:sp>
        <p:nvSpPr>
          <p:cNvPr id="3" name="Content Placeholder 2">
            <a:extLst>
              <a:ext uri="{FF2B5EF4-FFF2-40B4-BE49-F238E27FC236}">
                <a16:creationId xmlns:a16="http://schemas.microsoft.com/office/drawing/2014/main" id="{17DE0F64-A030-4052-841B-9D25E4B1B229}"/>
              </a:ext>
            </a:extLst>
          </p:cNvPr>
          <p:cNvSpPr>
            <a:spLocks noGrp="1"/>
          </p:cNvSpPr>
          <p:nvPr>
            <p:ph idx="1"/>
          </p:nvPr>
        </p:nvSpPr>
        <p:spPr/>
        <p:txBody>
          <a:bodyPr/>
          <a:lstStyle/>
          <a:p>
            <a:r>
              <a:rPr lang="en-US" dirty="0"/>
              <a:t>Frame your argument in terms of the standard of review.</a:t>
            </a:r>
          </a:p>
          <a:p>
            <a:pPr lvl="1"/>
            <a:r>
              <a:rPr lang="en-US" sz="2200" dirty="0"/>
              <a:t>Weave the standard of review into your argument. </a:t>
            </a:r>
          </a:p>
          <a:p>
            <a:pPr lvl="1"/>
            <a:r>
              <a:rPr lang="en-US" sz="2200" dirty="0"/>
              <a:t>People tend to gloss over standalone sections. </a:t>
            </a:r>
          </a:p>
          <a:p>
            <a:pPr lvl="1"/>
            <a:r>
              <a:rPr lang="en-US" sz="2200" dirty="0"/>
              <a:t>Don’t just serve up boilerplate paragraphs. </a:t>
            </a:r>
          </a:p>
        </p:txBody>
      </p:sp>
    </p:spTree>
    <p:extLst>
      <p:ext uri="{BB962C8B-B14F-4D97-AF65-F5344CB8AC3E}">
        <p14:creationId xmlns:p14="http://schemas.microsoft.com/office/powerpoint/2010/main" val="56777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9EC-D33A-4FCC-A570-0CB755958D34}"/>
              </a:ext>
            </a:extLst>
          </p:cNvPr>
          <p:cNvSpPr>
            <a:spLocks noGrp="1"/>
          </p:cNvSpPr>
          <p:nvPr>
            <p:ph type="title"/>
          </p:nvPr>
        </p:nvSpPr>
        <p:spPr/>
        <p:txBody>
          <a:bodyPr/>
          <a:lstStyle/>
          <a:p>
            <a:pPr algn="l"/>
            <a:r>
              <a:rPr lang="en-US" dirty="0"/>
              <a:t>Editing</a:t>
            </a:r>
          </a:p>
        </p:txBody>
      </p:sp>
      <p:sp>
        <p:nvSpPr>
          <p:cNvPr id="3" name="Content Placeholder 2">
            <a:extLst>
              <a:ext uri="{FF2B5EF4-FFF2-40B4-BE49-F238E27FC236}">
                <a16:creationId xmlns:a16="http://schemas.microsoft.com/office/drawing/2014/main" id="{031460C9-07DC-4EB3-BB4C-3B89AC850031}"/>
              </a:ext>
            </a:extLst>
          </p:cNvPr>
          <p:cNvSpPr>
            <a:spLocks noGrp="1"/>
          </p:cNvSpPr>
          <p:nvPr>
            <p:ph idx="1"/>
          </p:nvPr>
        </p:nvSpPr>
        <p:spPr>
          <a:xfrm>
            <a:off x="1417319" y="2556932"/>
            <a:ext cx="9372601" cy="3318936"/>
          </a:xfrm>
        </p:spPr>
        <p:txBody>
          <a:bodyPr/>
          <a:lstStyle/>
          <a:p>
            <a:pPr marL="0" indent="0">
              <a:buNone/>
            </a:pPr>
            <a:r>
              <a:rPr lang="en-US" dirty="0"/>
              <a:t>	“What I tell my law clerks is that we write these so that they are accessible to regular people. That doesn't mean that there's no law in it. But there are simple ways to put important things in language that's accessible. As I say to them, the beauty, the genius is not to write a 5 cent idea in a ten dollar sentence. It's to put a ten dollar idea in a 5 cent sentence.” 																— Justice Clarence Thomas </a:t>
            </a:r>
          </a:p>
        </p:txBody>
      </p:sp>
    </p:spTree>
    <p:extLst>
      <p:ext uri="{BB962C8B-B14F-4D97-AF65-F5344CB8AC3E}">
        <p14:creationId xmlns:p14="http://schemas.microsoft.com/office/powerpoint/2010/main" val="220087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09125-2C08-4A5F-87F0-D5A3D5BC2833}"/>
              </a:ext>
            </a:extLst>
          </p:cNvPr>
          <p:cNvSpPr>
            <a:spLocks noGrp="1"/>
          </p:cNvSpPr>
          <p:nvPr>
            <p:ph idx="4294967295"/>
          </p:nvPr>
        </p:nvSpPr>
        <p:spPr>
          <a:xfrm>
            <a:off x="1779271" y="2738819"/>
            <a:ext cx="6530339" cy="2917825"/>
          </a:xfrm>
        </p:spPr>
        <p:txBody>
          <a:bodyPr>
            <a:normAutofit/>
          </a:bodyPr>
          <a:lstStyle/>
          <a:p>
            <a:pPr lvl="0" fontAlgn="base"/>
            <a:r>
              <a:rPr lang="en-US" dirty="0"/>
              <a:t>Primary goal is getting rid of unnecessary things.  </a:t>
            </a:r>
          </a:p>
          <a:p>
            <a:pPr lvl="0" fontAlgn="base"/>
            <a:r>
              <a:rPr lang="en-US" dirty="0"/>
              <a:t>Tightly written briefs keep the reader’s attention focused; loosely written briefs cause the reader to skim.</a:t>
            </a:r>
          </a:p>
          <a:p>
            <a:pPr fontAlgn="base"/>
            <a:r>
              <a:rPr lang="en-US" dirty="0"/>
              <a:t>Try printing out a hard copy at least once.</a:t>
            </a:r>
          </a:p>
        </p:txBody>
      </p:sp>
      <p:sp>
        <p:nvSpPr>
          <p:cNvPr id="6" name="Rectangle 5">
            <a:extLst>
              <a:ext uri="{FF2B5EF4-FFF2-40B4-BE49-F238E27FC236}">
                <a16:creationId xmlns:a16="http://schemas.microsoft.com/office/drawing/2014/main" id="{926CFBC6-7F3E-4FFB-B7BC-0B539B66493C}"/>
              </a:ext>
            </a:extLst>
          </p:cNvPr>
          <p:cNvSpPr/>
          <p:nvPr/>
        </p:nvSpPr>
        <p:spPr>
          <a:xfrm>
            <a:off x="2084832" y="1522928"/>
            <a:ext cx="3682825" cy="707886"/>
          </a:xfrm>
          <a:prstGeom prst="rect">
            <a:avLst/>
          </a:prstGeom>
        </p:spPr>
        <p:txBody>
          <a:bodyPr wrap="square">
            <a:spAutoFit/>
          </a:bodyPr>
          <a:lstStyle/>
          <a:p>
            <a:r>
              <a:rPr lang="en-US" sz="4000" dirty="0"/>
              <a:t>Editing</a:t>
            </a:r>
          </a:p>
        </p:txBody>
      </p:sp>
      <p:cxnSp>
        <p:nvCxnSpPr>
          <p:cNvPr id="4" name="Straight Connector 3">
            <a:extLst>
              <a:ext uri="{FF2B5EF4-FFF2-40B4-BE49-F238E27FC236}">
                <a16:creationId xmlns:a16="http://schemas.microsoft.com/office/drawing/2014/main" id="{DE5FDAEB-44EA-40EA-828A-3B5E334D8E28}"/>
              </a:ext>
            </a:extLst>
          </p:cNvPr>
          <p:cNvCxnSpPr>
            <a:cxnSpLocks/>
          </p:cNvCxnSpPr>
          <p:nvPr/>
        </p:nvCxnSpPr>
        <p:spPr>
          <a:xfrm>
            <a:off x="2084832" y="2450592"/>
            <a:ext cx="5461862" cy="2639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D6CE934-8693-4138-9EBD-23082FCDE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319" y="975515"/>
            <a:ext cx="2797716" cy="1861753"/>
          </a:xfrm>
          <a:prstGeom prst="rect">
            <a:avLst/>
          </a:prstGeom>
        </p:spPr>
      </p:pic>
    </p:spTree>
    <p:extLst>
      <p:ext uri="{BB962C8B-B14F-4D97-AF65-F5344CB8AC3E}">
        <p14:creationId xmlns:p14="http://schemas.microsoft.com/office/powerpoint/2010/main" val="231877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2D1D-22BE-4479-8249-934231B33B9C}"/>
              </a:ext>
            </a:extLst>
          </p:cNvPr>
          <p:cNvSpPr>
            <a:spLocks noGrp="1"/>
          </p:cNvSpPr>
          <p:nvPr>
            <p:ph type="title"/>
          </p:nvPr>
        </p:nvSpPr>
        <p:spPr/>
        <p:txBody>
          <a:bodyPr>
            <a:normAutofit fontScale="90000"/>
          </a:bodyPr>
          <a:lstStyle/>
          <a:p>
            <a:r>
              <a:rPr lang="en-US" dirty="0"/>
              <a:t>A thought or two on Board of Professional Conduct Opinions</a:t>
            </a:r>
          </a:p>
        </p:txBody>
      </p:sp>
      <p:sp>
        <p:nvSpPr>
          <p:cNvPr id="3" name="Content Placeholder 2">
            <a:extLst>
              <a:ext uri="{FF2B5EF4-FFF2-40B4-BE49-F238E27FC236}">
                <a16:creationId xmlns:a16="http://schemas.microsoft.com/office/drawing/2014/main" id="{EE668CE7-8B05-4A7A-B4F9-564E6192F99A}"/>
              </a:ext>
            </a:extLst>
          </p:cNvPr>
          <p:cNvSpPr>
            <a:spLocks noGrp="1"/>
          </p:cNvSpPr>
          <p:nvPr>
            <p:ph idx="1"/>
          </p:nvPr>
        </p:nvSpPr>
        <p:spPr/>
        <p:txBody>
          <a:bodyPr/>
          <a:lstStyle/>
          <a:p>
            <a:endParaRPr lang="en-US" dirty="0"/>
          </a:p>
          <a:p>
            <a:r>
              <a:rPr lang="en-US" dirty="0"/>
              <a:t>Most opinions do a good job of providing us the information we need</a:t>
            </a:r>
          </a:p>
          <a:p>
            <a:r>
              <a:rPr lang="en-US" dirty="0"/>
              <a:t>One possible improvement is making sure that the actual language of the rule at issue is prominent in the opinion and tying the facts to the language of the rule</a:t>
            </a:r>
          </a:p>
        </p:txBody>
      </p:sp>
    </p:spTree>
    <p:extLst>
      <p:ext uri="{BB962C8B-B14F-4D97-AF65-F5344CB8AC3E}">
        <p14:creationId xmlns:p14="http://schemas.microsoft.com/office/powerpoint/2010/main" val="268634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9" name="Picture 2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2" name="Picture 3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4" name="Straight Connector 3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39" name="Picture 38">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2" name="Picture 41">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13902E5-C8CB-4C4B-82A2-C072AD9A0082}"/>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a:solidFill>
                  <a:srgbClr val="262626"/>
                </a:solidFill>
              </a:rPr>
              <a:t>Oral Argument</a:t>
            </a:r>
          </a:p>
        </p:txBody>
      </p:sp>
      <p:sp>
        <p:nvSpPr>
          <p:cNvPr id="3" name="Text Placeholder 2">
            <a:extLst>
              <a:ext uri="{FF2B5EF4-FFF2-40B4-BE49-F238E27FC236}">
                <a16:creationId xmlns:a16="http://schemas.microsoft.com/office/drawing/2014/main" id="{18AD73DF-C082-447B-9854-FE26F17B8D4F}"/>
              </a:ext>
            </a:extLst>
          </p:cNvPr>
          <p:cNvSpPr>
            <a:spLocks noGrp="1"/>
          </p:cNvSpPr>
          <p:nvPr>
            <p:ph type="body" idx="1"/>
          </p:nvPr>
        </p:nvSpPr>
        <p:spPr>
          <a:xfrm>
            <a:off x="997528" y="4076944"/>
            <a:ext cx="4094017" cy="1679620"/>
          </a:xfrm>
        </p:spPr>
        <p:txBody>
          <a:bodyPr vert="horz" lIns="91440" tIns="45720" rIns="91440" bIns="45720" rtlCol="0" anchor="t">
            <a:normAutofit/>
          </a:bodyPr>
          <a:lstStyle/>
          <a:p>
            <a:r>
              <a:rPr lang="en-US" sz="2100" kern="1200" cap="none">
                <a:solidFill>
                  <a:srgbClr val="000000"/>
                </a:solidFill>
                <a:effectLst/>
                <a:latin typeface="+mn-lt"/>
                <a:ea typeface="+mn-ea"/>
                <a:cs typeface="+mn-cs"/>
              </a:rPr>
              <a:t>Your conversation with the Court</a:t>
            </a:r>
          </a:p>
        </p:txBody>
      </p:sp>
      <p:pic>
        <p:nvPicPr>
          <p:cNvPr id="5" name="Picture 4">
            <a:extLst>
              <a:ext uri="{FF2B5EF4-FFF2-40B4-BE49-F238E27FC236}">
                <a16:creationId xmlns:a16="http://schemas.microsoft.com/office/drawing/2014/main" id="{ECA86328-39E9-4FFE-82AD-681D00AE3829}"/>
              </a:ext>
            </a:extLst>
          </p:cNvPr>
          <p:cNvPicPr>
            <a:picLocks noChangeAspect="1"/>
          </p:cNvPicPr>
          <p:nvPr/>
        </p:nvPicPr>
        <p:blipFill>
          <a:blip r:embed="rId7"/>
          <a:stretch>
            <a:fillRect/>
          </a:stretch>
        </p:blipFill>
        <p:spPr>
          <a:xfrm>
            <a:off x="5418668" y="1617238"/>
            <a:ext cx="5469466" cy="3623521"/>
          </a:xfrm>
          <a:prstGeom prst="rect">
            <a:avLst/>
          </a:prstGeom>
          <a:ln w="57150" cmpd="thickThin">
            <a:solidFill>
              <a:srgbClr val="7F7F7F"/>
            </a:solidFill>
            <a:miter lim="800000"/>
          </a:ln>
        </p:spPr>
      </p:pic>
    </p:spTree>
    <p:extLst>
      <p:ext uri="{BB962C8B-B14F-4D97-AF65-F5344CB8AC3E}">
        <p14:creationId xmlns:p14="http://schemas.microsoft.com/office/powerpoint/2010/main" val="296947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97C9157-F0FD-416B-BBCF-591DD326E52A}"/>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The Brief</a:t>
            </a:r>
            <a:br>
              <a:rPr lang="en-US" sz="5400"/>
            </a:br>
            <a:endParaRPr lang="en-US" sz="5400"/>
          </a:p>
        </p:txBody>
      </p:sp>
      <p:sp>
        <p:nvSpPr>
          <p:cNvPr id="3" name="Text Placeholder 2">
            <a:extLst>
              <a:ext uri="{FF2B5EF4-FFF2-40B4-BE49-F238E27FC236}">
                <a16:creationId xmlns:a16="http://schemas.microsoft.com/office/drawing/2014/main" id="{1E17E811-C8F9-44EE-8A1A-AEB6B7548D68}"/>
              </a:ext>
            </a:extLst>
          </p:cNvPr>
          <p:cNvSpPr>
            <a:spLocks noGrp="1"/>
          </p:cNvSpPr>
          <p:nvPr>
            <p:ph type="body" idx="1"/>
          </p:nvPr>
        </p:nvSpPr>
        <p:spPr>
          <a:xfrm>
            <a:off x="6579045" y="3657596"/>
            <a:ext cx="4513252" cy="1933463"/>
          </a:xfrm>
        </p:spPr>
        <p:txBody>
          <a:bodyPr vert="horz" lIns="91440" tIns="45720" rIns="91440" bIns="45720" rtlCol="0" anchor="t">
            <a:normAutofit/>
          </a:bodyPr>
          <a:lstStyle/>
          <a:p>
            <a:r>
              <a:rPr lang="en-US" sz="2100"/>
              <a:t>Writing your argument effectively</a:t>
            </a:r>
          </a:p>
        </p:txBody>
      </p:sp>
      <p:sp>
        <p:nvSpPr>
          <p:cNvPr id="26" name="Rectangle 25">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g wearing glasses and using a computer&#10;&#10;Description automatically generated with medium confidence">
            <a:extLst>
              <a:ext uri="{FF2B5EF4-FFF2-40B4-BE49-F238E27FC236}">
                <a16:creationId xmlns:a16="http://schemas.microsoft.com/office/drawing/2014/main" id="{0833581A-9836-4708-BEA5-6946BBCBD70C}"/>
              </a:ext>
            </a:extLst>
          </p:cNvPr>
          <p:cNvPicPr>
            <a:picLocks noChangeAspect="1"/>
          </p:cNvPicPr>
          <p:nvPr/>
        </p:nvPicPr>
        <p:blipFill rotWithShape="1">
          <a:blip r:embed="rId8">
            <a:extLst>
              <a:ext uri="{28A0092B-C50C-407E-A947-70E740481C1C}">
                <a14:useLocalDpi xmlns:a14="http://schemas.microsoft.com/office/drawing/2010/main" val="0"/>
              </a:ext>
            </a:extLst>
          </a:blip>
          <a:srcRect l="21335" r="3435" b="-2"/>
          <a:stretch/>
        </p:blipFill>
        <p:spPr>
          <a:xfrm>
            <a:off x="1412683" y="1410208"/>
            <a:ext cx="4348925" cy="3858780"/>
          </a:xfrm>
          <a:prstGeom prst="rect">
            <a:avLst/>
          </a:prstGeom>
        </p:spPr>
      </p:pic>
      <p:cxnSp>
        <p:nvCxnSpPr>
          <p:cNvPr id="28" name="Straight Connector 27">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13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3D03A60-EF5A-44D5-9A3B-6F7BF6A2A17E}"/>
              </a:ext>
            </a:extLst>
          </p:cNvPr>
          <p:cNvSpPr>
            <a:spLocks noGrp="1"/>
          </p:cNvSpPr>
          <p:nvPr>
            <p:ph type="title"/>
          </p:nvPr>
        </p:nvSpPr>
        <p:spPr/>
        <p:txBody>
          <a:bodyPr/>
          <a:lstStyle/>
          <a:p>
            <a:pPr algn="l"/>
            <a:r>
              <a:rPr lang="en-US" dirty="0"/>
              <a:t>Oral Argument Day</a:t>
            </a:r>
          </a:p>
        </p:txBody>
      </p:sp>
      <p:sp>
        <p:nvSpPr>
          <p:cNvPr id="30" name="Content Placeholder 29">
            <a:extLst>
              <a:ext uri="{FF2B5EF4-FFF2-40B4-BE49-F238E27FC236}">
                <a16:creationId xmlns:a16="http://schemas.microsoft.com/office/drawing/2014/main" id="{D2DF215E-C6F5-4D68-BFF7-D85EE9080225}"/>
              </a:ext>
            </a:extLst>
          </p:cNvPr>
          <p:cNvSpPr>
            <a:spLocks noGrp="1"/>
          </p:cNvSpPr>
          <p:nvPr>
            <p:ph idx="1"/>
          </p:nvPr>
        </p:nvSpPr>
        <p:spPr/>
        <p:txBody>
          <a:bodyPr>
            <a:normAutofit/>
          </a:bodyPr>
          <a:lstStyle/>
          <a:p>
            <a:pPr marL="285750" marR="0" lvl="0" indent="-285750" algn="l" defTabSz="457200" rtl="0" eaLnBrk="1" fontAlgn="auto" latinLnBrk="0" hangingPunct="1">
              <a:lnSpc>
                <a:spcPct val="90000"/>
              </a:lnSpc>
              <a:spcBef>
                <a:spcPct val="20000"/>
              </a:spcBef>
              <a:spcAft>
                <a:spcPts val="600"/>
              </a:spcAft>
              <a:buClr>
                <a:srgbClr val="83992A"/>
              </a:buClr>
              <a:buSzPct val="115000"/>
              <a:buFont typeface="Arial"/>
              <a:buChar char="•"/>
              <a:tabLst/>
              <a:defRPr/>
            </a:pPr>
            <a:r>
              <a:rPr lang="en-US" dirty="0">
                <a:solidFill>
                  <a:prstClr val="black">
                    <a:lumMod val="85000"/>
                    <a:lumOff val="15000"/>
                  </a:prstClr>
                </a:solidFill>
                <a:latin typeface="Garamond" panose="02020404030301010803"/>
              </a:rPr>
              <a:t>Treat oral argument like a conversation</a:t>
            </a:r>
          </a:p>
          <a:p>
            <a:pPr marL="285750" marR="0" lvl="0" indent="-285750" algn="l" defTabSz="457200" rtl="0" eaLnBrk="1" fontAlgn="auto" latinLnBrk="0" hangingPunct="1">
              <a:lnSpc>
                <a:spcPct val="9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justices’ questions are more important than your script</a:t>
            </a:r>
          </a:p>
          <a:p>
            <a:pPr marL="285750" marR="0" lvl="0" indent="-285750" algn="l" defTabSz="457200" rtl="0" eaLnBrk="1" fontAlgn="auto" latinLnBrk="0" hangingPunct="1">
              <a:lnSpc>
                <a:spcPct val="90000"/>
              </a:lnSpc>
              <a:spcBef>
                <a:spcPct val="20000"/>
              </a:spcBef>
              <a:spcAft>
                <a:spcPts val="600"/>
              </a:spcAft>
              <a:buClr>
                <a:srgbClr val="83992A"/>
              </a:buClr>
              <a:buSzPct val="115000"/>
              <a:buFont typeface="Arial"/>
              <a:buChar char="•"/>
              <a:tabLst/>
              <a:defRPr/>
            </a:pPr>
            <a:r>
              <a:rPr lang="en-US" dirty="0">
                <a:solidFill>
                  <a:prstClr val="black">
                    <a:lumMod val="85000"/>
                    <a:lumOff val="15000"/>
                  </a:prstClr>
                </a:solidFill>
                <a:latin typeface="Garamond" panose="02020404030301010803"/>
              </a:rPr>
              <a:t>Acknowledge weakness</a:t>
            </a:r>
          </a:p>
          <a:p>
            <a:pPr marL="285750" marR="0" lvl="0" indent="-285750" algn="l" defTabSz="457200" rtl="0" eaLnBrk="1" fontAlgn="auto" latinLnBrk="0" hangingPunct="1">
              <a:lnSpc>
                <a:spcPct val="9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No attack</a:t>
            </a:r>
            <a:r>
              <a:rPr lang="en-US" dirty="0">
                <a:solidFill>
                  <a:prstClr val="black">
                    <a:lumMod val="85000"/>
                    <a:lumOff val="15000"/>
                  </a:prstClr>
                </a:solidFill>
                <a:latin typeface="Garamond" panose="02020404030301010803"/>
              </a:rPr>
              <a:t>s on opposing counsel</a:t>
            </a:r>
          </a:p>
          <a:p>
            <a:pPr marL="285750" marR="0" lvl="0" indent="-285750" algn="l" defTabSz="457200" rtl="0" eaLnBrk="1" fontAlgn="auto" latinLnBrk="0" hangingPunct="1">
              <a:lnSpc>
                <a:spcPct val="9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It’s all about pre</a:t>
            </a:r>
            <a:r>
              <a:rPr lang="en-US" dirty="0" err="1">
                <a:solidFill>
                  <a:prstClr val="black">
                    <a:lumMod val="85000"/>
                    <a:lumOff val="15000"/>
                  </a:prstClr>
                </a:solidFill>
                <a:latin typeface="Garamond" panose="02020404030301010803"/>
              </a:rPr>
              <a:t>paration</a:t>
            </a:r>
            <a:r>
              <a:rPr lang="en-US" dirty="0">
                <a:solidFill>
                  <a:prstClr val="black">
                    <a:lumMod val="85000"/>
                    <a:lumOff val="15000"/>
                  </a:prstClr>
                </a:solidFill>
                <a:latin typeface="Garamond" panose="02020404030301010803"/>
              </a:rPr>
              <a:t>.  Know your case—facts and law.</a:t>
            </a: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endParaRPr lang="en-US" dirty="0"/>
          </a:p>
        </p:txBody>
      </p:sp>
    </p:spTree>
    <p:extLst>
      <p:ext uri="{BB962C8B-B14F-4D97-AF65-F5344CB8AC3E}">
        <p14:creationId xmlns:p14="http://schemas.microsoft.com/office/powerpoint/2010/main" val="411067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DD58-22FA-40B7-ADFC-F59D6A9B2438}"/>
              </a:ext>
            </a:extLst>
          </p:cNvPr>
          <p:cNvSpPr>
            <a:spLocks noGrp="1"/>
          </p:cNvSpPr>
          <p:nvPr>
            <p:ph type="title"/>
          </p:nvPr>
        </p:nvSpPr>
        <p:spPr/>
        <p:txBody>
          <a:bodyPr>
            <a:normAutofit fontScale="90000"/>
          </a:bodyPr>
          <a:lstStyle/>
          <a:p>
            <a:r>
              <a:rPr lang="en-US" dirty="0"/>
              <a:t>Special Considerations for Disciplinary Cases</a:t>
            </a:r>
          </a:p>
        </p:txBody>
      </p:sp>
      <p:sp>
        <p:nvSpPr>
          <p:cNvPr id="3" name="Content Placeholder 2">
            <a:extLst>
              <a:ext uri="{FF2B5EF4-FFF2-40B4-BE49-F238E27FC236}">
                <a16:creationId xmlns:a16="http://schemas.microsoft.com/office/drawing/2014/main" id="{8CCEDB65-A171-4797-B763-5641F3CC0ECC}"/>
              </a:ext>
            </a:extLst>
          </p:cNvPr>
          <p:cNvSpPr>
            <a:spLocks noGrp="1"/>
          </p:cNvSpPr>
          <p:nvPr>
            <p:ph idx="1"/>
          </p:nvPr>
        </p:nvSpPr>
        <p:spPr/>
        <p:txBody>
          <a:bodyPr/>
          <a:lstStyle/>
          <a:p>
            <a:r>
              <a:rPr lang="en-US" dirty="0"/>
              <a:t>The factual record</a:t>
            </a:r>
          </a:p>
          <a:p>
            <a:r>
              <a:rPr lang="en-US" dirty="0"/>
              <a:t>The law</a:t>
            </a:r>
          </a:p>
          <a:p>
            <a:r>
              <a:rPr lang="en-US" dirty="0"/>
              <a:t>The sanction</a:t>
            </a:r>
          </a:p>
          <a:p>
            <a:r>
              <a:rPr lang="en-US" dirty="0"/>
              <a:t>Knowing your panel</a:t>
            </a:r>
          </a:p>
          <a:p>
            <a:r>
              <a:rPr lang="en-US" dirty="0"/>
              <a:t>Disciplinary cases are different!</a:t>
            </a:r>
          </a:p>
          <a:p>
            <a:endParaRPr lang="en-US" dirty="0"/>
          </a:p>
        </p:txBody>
      </p:sp>
    </p:spTree>
    <p:extLst>
      <p:ext uri="{BB962C8B-B14F-4D97-AF65-F5344CB8AC3E}">
        <p14:creationId xmlns:p14="http://schemas.microsoft.com/office/powerpoint/2010/main" val="229828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4"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0" name="Rectangle 16">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8">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 name="Picture 1" descr="A person sitting on the floor&#10;&#10;Description automatically generated with low confidence">
            <a:extLst>
              <a:ext uri="{FF2B5EF4-FFF2-40B4-BE49-F238E27FC236}">
                <a16:creationId xmlns:a16="http://schemas.microsoft.com/office/drawing/2014/main" id="{D102797F-9537-429F-A6E5-3FECD859C87F}"/>
              </a:ext>
            </a:extLst>
          </p:cNvPr>
          <p:cNvPicPr>
            <a:picLocks noChangeAspect="1"/>
          </p:cNvPicPr>
          <p:nvPr/>
        </p:nvPicPr>
        <p:blipFill rotWithShape="1">
          <a:blip r:embed="rId5">
            <a:alphaModFix amt="50000"/>
          </a:blip>
          <a:srcRect t="9262" r="1" b="1"/>
          <a:stretch/>
        </p:blipFill>
        <p:spPr>
          <a:xfrm>
            <a:off x="486138" y="488137"/>
            <a:ext cx="11227442" cy="5883295"/>
          </a:xfrm>
          <a:prstGeom prst="rect">
            <a:avLst/>
          </a:prstGeom>
        </p:spPr>
      </p:pic>
      <p:cxnSp>
        <p:nvCxnSpPr>
          <p:cNvPr id="21" name="Straight Connector 20">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6"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7" name="Picture 26">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8"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9" name="Picture 28">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4" name="Title 3">
            <a:extLst>
              <a:ext uri="{FF2B5EF4-FFF2-40B4-BE49-F238E27FC236}">
                <a16:creationId xmlns:a16="http://schemas.microsoft.com/office/drawing/2014/main" id="{56A8ED4B-834A-4E4C-A7AA-BF5E7371B6FB}"/>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chemeClr val="bg1"/>
                </a:solidFill>
              </a:rPr>
              <a:t>What happens next?</a:t>
            </a:r>
          </a:p>
        </p:txBody>
      </p:sp>
    </p:spTree>
    <p:extLst>
      <p:ext uri="{BB962C8B-B14F-4D97-AF65-F5344CB8AC3E}">
        <p14:creationId xmlns:p14="http://schemas.microsoft.com/office/powerpoint/2010/main" val="48269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6" name="Straight Connector 25">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B36A56B-1CE2-4413-9825-CA3DD1A4FF8F}"/>
              </a:ext>
            </a:extLst>
          </p:cNvPr>
          <p:cNvSpPr>
            <a:spLocks noGrp="1"/>
          </p:cNvSpPr>
          <p:nvPr>
            <p:ph sz="half" idx="1"/>
          </p:nvPr>
        </p:nvSpPr>
        <p:spPr>
          <a:xfrm>
            <a:off x="1295401" y="2493774"/>
            <a:ext cx="3660057" cy="3382094"/>
          </a:xfrm>
        </p:spPr>
        <p:txBody>
          <a:bodyPr vert="horz" lIns="91440" tIns="45720" rIns="91440" bIns="45720" rtlCol="0" anchor="t">
            <a:normAutofit/>
          </a:bodyPr>
          <a:lstStyle/>
          <a:p>
            <a:pPr algn="just"/>
            <a:r>
              <a:rPr lang="en-US" dirty="0"/>
              <a:t>Following oral argument, the justices conference and decide who will write the decision. </a:t>
            </a:r>
          </a:p>
        </p:txBody>
      </p:sp>
      <p:pic>
        <p:nvPicPr>
          <p:cNvPr id="5" name="Content Placeholder 4">
            <a:extLst>
              <a:ext uri="{FF2B5EF4-FFF2-40B4-BE49-F238E27FC236}">
                <a16:creationId xmlns:a16="http://schemas.microsoft.com/office/drawing/2014/main" id="{70814062-D3C1-4688-A117-A61DAB7C6C5B}"/>
              </a:ext>
            </a:extLst>
          </p:cNvPr>
          <p:cNvPicPr>
            <a:picLocks noGrp="1" noChangeAspect="1"/>
          </p:cNvPicPr>
          <p:nvPr>
            <p:ph sz="half" idx="2"/>
          </p:nvPr>
        </p:nvPicPr>
        <p:blipFill rotWithShape="1">
          <a:blip r:embed="rId5"/>
          <a:srcRect l="12479" r="14594"/>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25860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picture containing floor, table, indoor, sitting&#10;&#10;Description automatically generated">
            <a:extLst>
              <a:ext uri="{FF2B5EF4-FFF2-40B4-BE49-F238E27FC236}">
                <a16:creationId xmlns:a16="http://schemas.microsoft.com/office/drawing/2014/main" id="{093F3AC1-0C4B-4DD7-9C9A-A2FC1C3C40D5}"/>
              </a:ext>
            </a:extLst>
          </p:cNvPr>
          <p:cNvPicPr>
            <a:picLocks noGrp="1" noChangeAspect="1"/>
          </p:cNvPicPr>
          <p:nvPr>
            <p:ph sz="quarter" idx="4"/>
          </p:nvPr>
        </p:nvPicPr>
        <p:blipFill>
          <a:blip r:embed="rId2"/>
          <a:stretch>
            <a:fillRect/>
          </a:stretch>
        </p:blipFill>
        <p:spPr>
          <a:xfrm>
            <a:off x="6096000" y="924718"/>
            <a:ext cx="5008563" cy="5008563"/>
          </a:xfrm>
        </p:spPr>
      </p:pic>
      <p:pic>
        <p:nvPicPr>
          <p:cNvPr id="12" name="Content Placeholder 11" descr="A picture containing table, indoor, floor, room&#10;&#10;Description automatically generated">
            <a:extLst>
              <a:ext uri="{FF2B5EF4-FFF2-40B4-BE49-F238E27FC236}">
                <a16:creationId xmlns:a16="http://schemas.microsoft.com/office/drawing/2014/main" id="{4172D519-F5DF-48E9-AD67-72E37C0D87CE}"/>
              </a:ext>
            </a:extLst>
          </p:cNvPr>
          <p:cNvPicPr>
            <a:picLocks noGrp="1" noChangeAspect="1"/>
          </p:cNvPicPr>
          <p:nvPr>
            <p:ph sz="half" idx="2"/>
          </p:nvPr>
        </p:nvPicPr>
        <p:blipFill>
          <a:blip r:embed="rId3"/>
          <a:stretch>
            <a:fillRect/>
          </a:stretch>
        </p:blipFill>
        <p:spPr>
          <a:xfrm>
            <a:off x="434975" y="924718"/>
            <a:ext cx="5008563" cy="5008563"/>
          </a:xfrm>
        </p:spPr>
      </p:pic>
    </p:spTree>
    <p:extLst>
      <p:ext uri="{BB962C8B-B14F-4D97-AF65-F5344CB8AC3E}">
        <p14:creationId xmlns:p14="http://schemas.microsoft.com/office/powerpoint/2010/main" val="235506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C408-F5BF-414D-BA5D-A66B0F6E566B}"/>
              </a:ext>
            </a:extLst>
          </p:cNvPr>
          <p:cNvSpPr>
            <a:spLocks noGrp="1"/>
          </p:cNvSpPr>
          <p:nvPr>
            <p:ph type="title"/>
          </p:nvPr>
        </p:nvSpPr>
        <p:spPr/>
        <p:txBody>
          <a:bodyPr/>
          <a:lstStyle/>
          <a:p>
            <a:r>
              <a:rPr lang="en-US" dirty="0"/>
              <a:t>Disciplinary Cases</a:t>
            </a:r>
          </a:p>
        </p:txBody>
      </p:sp>
      <p:sp>
        <p:nvSpPr>
          <p:cNvPr id="3" name="Content Placeholder 2">
            <a:extLst>
              <a:ext uri="{FF2B5EF4-FFF2-40B4-BE49-F238E27FC236}">
                <a16:creationId xmlns:a16="http://schemas.microsoft.com/office/drawing/2014/main" id="{570877AF-5004-4FFB-A422-4155A338392E}"/>
              </a:ext>
            </a:extLst>
          </p:cNvPr>
          <p:cNvSpPr>
            <a:spLocks noGrp="1"/>
          </p:cNvSpPr>
          <p:nvPr>
            <p:ph sz="half" idx="1"/>
          </p:nvPr>
        </p:nvSpPr>
        <p:spPr/>
        <p:txBody>
          <a:bodyPr/>
          <a:lstStyle/>
          <a:p>
            <a:pPr marL="0" indent="0">
              <a:buNone/>
            </a:pPr>
            <a:r>
              <a:rPr lang="en-US" dirty="0"/>
              <a:t>Court Consideration</a:t>
            </a:r>
          </a:p>
          <a:p>
            <a:r>
              <a:rPr lang="en-US" dirty="0"/>
              <a:t>The Court Conference</a:t>
            </a:r>
          </a:p>
          <a:p>
            <a:pPr lvl="1"/>
            <a:r>
              <a:rPr lang="en-US" dirty="0"/>
              <a:t>Questions of law</a:t>
            </a:r>
          </a:p>
          <a:p>
            <a:pPr lvl="1"/>
            <a:r>
              <a:rPr lang="en-US" dirty="0"/>
              <a:t>Questions of fact</a:t>
            </a:r>
          </a:p>
          <a:p>
            <a:pPr lvl="1"/>
            <a:r>
              <a:rPr lang="en-US" dirty="0"/>
              <a:t>Deference to the Board</a:t>
            </a:r>
          </a:p>
          <a:p>
            <a:pPr lvl="1"/>
            <a:r>
              <a:rPr lang="en-US" dirty="0"/>
              <a:t>Sanctions</a:t>
            </a:r>
          </a:p>
        </p:txBody>
      </p:sp>
      <p:sp>
        <p:nvSpPr>
          <p:cNvPr id="4" name="Content Placeholder 3">
            <a:extLst>
              <a:ext uri="{FF2B5EF4-FFF2-40B4-BE49-F238E27FC236}">
                <a16:creationId xmlns:a16="http://schemas.microsoft.com/office/drawing/2014/main" id="{AC0EBD55-CA44-4C12-BFC9-81E560EC1DFB}"/>
              </a:ext>
            </a:extLst>
          </p:cNvPr>
          <p:cNvSpPr>
            <a:spLocks noGrp="1"/>
          </p:cNvSpPr>
          <p:nvPr>
            <p:ph sz="half" idx="2"/>
          </p:nvPr>
        </p:nvSpPr>
        <p:spPr/>
        <p:txBody>
          <a:bodyPr/>
          <a:lstStyle/>
          <a:p>
            <a:pPr marL="0" indent="0">
              <a:buNone/>
            </a:pPr>
            <a:r>
              <a:rPr lang="en-US" dirty="0"/>
              <a:t>Preparation of the Opinion</a:t>
            </a:r>
          </a:p>
          <a:p>
            <a:r>
              <a:rPr lang="en-US" dirty="0"/>
              <a:t>The drafting process</a:t>
            </a:r>
          </a:p>
          <a:p>
            <a:r>
              <a:rPr lang="en-US" dirty="0"/>
              <a:t>The role of master commissioners</a:t>
            </a:r>
          </a:p>
          <a:p>
            <a:r>
              <a:rPr lang="en-US" dirty="0"/>
              <a:t>Voting the opinion out</a:t>
            </a:r>
          </a:p>
          <a:p>
            <a:pPr marL="0" indent="0">
              <a:buNone/>
            </a:pPr>
            <a:endParaRPr lang="en-US" dirty="0"/>
          </a:p>
        </p:txBody>
      </p:sp>
    </p:spTree>
    <p:extLst>
      <p:ext uri="{BB962C8B-B14F-4D97-AF65-F5344CB8AC3E}">
        <p14:creationId xmlns:p14="http://schemas.microsoft.com/office/powerpoint/2010/main" val="3392433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A2618-7448-48FE-BCE1-4C3B06303AC8}"/>
              </a:ext>
            </a:extLst>
          </p:cNvPr>
          <p:cNvSpPr>
            <a:spLocks noGrp="1"/>
          </p:cNvSpPr>
          <p:nvPr>
            <p:ph type="ctrTitle"/>
          </p:nvPr>
        </p:nvSpPr>
        <p:spPr/>
        <p:txBody>
          <a:bodyPr/>
          <a:lstStyle/>
          <a:p>
            <a:r>
              <a:rPr lang="en-US" sz="4400"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3189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8D0D-8325-4937-9232-76FC3BE16E57}"/>
              </a:ext>
            </a:extLst>
          </p:cNvPr>
          <p:cNvSpPr>
            <a:spLocks noGrp="1"/>
          </p:cNvSpPr>
          <p:nvPr>
            <p:ph type="title"/>
          </p:nvPr>
        </p:nvSpPr>
        <p:spPr>
          <a:xfrm>
            <a:off x="1066799" y="790949"/>
            <a:ext cx="10058400" cy="1450757"/>
          </a:xfrm>
        </p:spPr>
        <p:txBody>
          <a:bodyPr/>
          <a:lstStyle/>
          <a:p>
            <a:r>
              <a:rPr lang="en-US" dirty="0"/>
              <a:t>Contact me</a:t>
            </a:r>
          </a:p>
        </p:txBody>
      </p:sp>
      <p:sp>
        <p:nvSpPr>
          <p:cNvPr id="3" name="Content Placeholder 2">
            <a:extLst>
              <a:ext uri="{FF2B5EF4-FFF2-40B4-BE49-F238E27FC236}">
                <a16:creationId xmlns:a16="http://schemas.microsoft.com/office/drawing/2014/main" id="{0306407E-B895-44A2-A5AA-9ADD2A8A8DF1}"/>
              </a:ext>
            </a:extLst>
          </p:cNvPr>
          <p:cNvSpPr>
            <a:spLocks noGrp="1"/>
          </p:cNvSpPr>
          <p:nvPr>
            <p:ph idx="1"/>
          </p:nvPr>
        </p:nvSpPr>
        <p:spPr/>
        <p:txBody>
          <a:bodyPr>
            <a:normAutofit fontScale="92500" lnSpcReduction="20000"/>
          </a:bodyPr>
          <a:lstStyle/>
          <a:p>
            <a:pPr marL="0" indent="0">
              <a:buNone/>
            </a:pPr>
            <a:endParaRPr lang="en-US" dirty="0">
              <a:hlinkClick r:id="rId2"/>
            </a:endParaRPr>
          </a:p>
          <a:p>
            <a:pPr marL="0" indent="0">
              <a:buNone/>
            </a:pPr>
            <a:r>
              <a:rPr lang="en-US" sz="3200" dirty="0">
                <a:solidFill>
                  <a:srgbClr val="2998E3"/>
                </a:solidFill>
              </a:rPr>
              <a:t>rpdewine@gmail.com</a:t>
            </a:r>
          </a:p>
          <a:p>
            <a:pPr marL="0" indent="0">
              <a:buNone/>
            </a:pPr>
            <a:endParaRPr lang="en-US" sz="3200" dirty="0"/>
          </a:p>
          <a:p>
            <a:pPr marL="0" indent="0">
              <a:buNone/>
            </a:pPr>
            <a:r>
              <a:rPr lang="en-US" dirty="0">
                <a:solidFill>
                  <a:srgbClr val="2998E3"/>
                </a:solidFill>
              </a:rPr>
              <a:t>                 </a:t>
            </a:r>
            <a:r>
              <a:rPr lang="en-US" sz="3200" dirty="0">
                <a:solidFill>
                  <a:srgbClr val="2998E3"/>
                </a:solidFill>
              </a:rPr>
              <a:t>@patdewine</a:t>
            </a:r>
          </a:p>
          <a:p>
            <a:pPr marL="0" indent="0">
              <a:buNone/>
            </a:pPr>
            <a:endParaRPr lang="en-US" sz="3200" dirty="0">
              <a:solidFill>
                <a:srgbClr val="2998E3"/>
              </a:solidFill>
            </a:endParaRPr>
          </a:p>
          <a:p>
            <a:pPr marL="0" indent="0">
              <a:buNone/>
            </a:pPr>
            <a:r>
              <a:rPr lang="en-US" sz="3200" dirty="0">
                <a:solidFill>
                  <a:srgbClr val="2998E3"/>
                </a:solidFill>
              </a:rPr>
              <a:t>           @JusticePatDeWine</a:t>
            </a:r>
          </a:p>
          <a:p>
            <a:pPr marL="0" indent="0">
              <a:buNone/>
            </a:pPr>
            <a:endParaRPr lang="en-US" dirty="0"/>
          </a:p>
          <a:p>
            <a:pPr marL="0" indent="0">
              <a:buNone/>
            </a:pPr>
            <a:endParaRPr lang="en-US" dirty="0"/>
          </a:p>
        </p:txBody>
      </p:sp>
      <p:pic>
        <p:nvPicPr>
          <p:cNvPr id="5" name="Picture 4" descr="Logo, icon&#10;&#10;Description automatically generated">
            <a:extLst>
              <a:ext uri="{FF2B5EF4-FFF2-40B4-BE49-F238E27FC236}">
                <a16:creationId xmlns:a16="http://schemas.microsoft.com/office/drawing/2014/main" id="{34DE038A-49AF-4CD4-AE09-2DD7D12D5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817" y="3809999"/>
            <a:ext cx="747712" cy="747712"/>
          </a:xfrm>
          <a:prstGeom prst="rect">
            <a:avLst/>
          </a:prstGeom>
        </p:spPr>
      </p:pic>
      <p:pic>
        <p:nvPicPr>
          <p:cNvPr id="7" name="Picture 6" descr="Icon&#10;&#10;Description automatically generated">
            <a:extLst>
              <a:ext uri="{FF2B5EF4-FFF2-40B4-BE49-F238E27FC236}">
                <a16:creationId xmlns:a16="http://schemas.microsoft.com/office/drawing/2014/main" id="{7BAED3CF-397C-4B17-B017-88525841C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817" y="4872937"/>
            <a:ext cx="687705" cy="687705"/>
          </a:xfrm>
          <a:prstGeom prst="rect">
            <a:avLst/>
          </a:prstGeom>
        </p:spPr>
      </p:pic>
    </p:spTree>
    <p:extLst>
      <p:ext uri="{BB962C8B-B14F-4D97-AF65-F5344CB8AC3E}">
        <p14:creationId xmlns:p14="http://schemas.microsoft.com/office/powerpoint/2010/main" val="408082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4454-F320-49E2-BF9E-C2804B3BD213}"/>
              </a:ext>
            </a:extLst>
          </p:cNvPr>
          <p:cNvSpPr>
            <a:spLocks noGrp="1"/>
          </p:cNvSpPr>
          <p:nvPr>
            <p:ph type="title"/>
          </p:nvPr>
        </p:nvSpPr>
        <p:spPr/>
        <p:txBody>
          <a:bodyPr>
            <a:normAutofit/>
          </a:bodyPr>
          <a:lstStyle/>
          <a:p>
            <a:pPr algn="l"/>
            <a:r>
              <a:rPr lang="en-US" sz="4000" dirty="0"/>
              <a:t>Brief Writing: Know your audience</a:t>
            </a:r>
          </a:p>
        </p:txBody>
      </p:sp>
      <p:sp>
        <p:nvSpPr>
          <p:cNvPr id="3" name="Content Placeholder 2">
            <a:extLst>
              <a:ext uri="{FF2B5EF4-FFF2-40B4-BE49-F238E27FC236}">
                <a16:creationId xmlns:a16="http://schemas.microsoft.com/office/drawing/2014/main" id="{FC10B377-7484-442B-ACCF-91525DB3E05C}"/>
              </a:ext>
            </a:extLst>
          </p:cNvPr>
          <p:cNvSpPr>
            <a:spLocks noGrp="1"/>
          </p:cNvSpPr>
          <p:nvPr>
            <p:ph idx="1"/>
          </p:nvPr>
        </p:nvSpPr>
        <p:spPr/>
        <p:txBody>
          <a:bodyPr>
            <a:normAutofit fontScale="92500" lnSpcReduction="20000"/>
          </a:bodyPr>
          <a:lstStyle/>
          <a:p>
            <a:r>
              <a:rPr lang="en-US" sz="2200" dirty="0"/>
              <a:t>Always start by thinking about whom you are writing for. Think of questions a layperson might have: </a:t>
            </a:r>
          </a:p>
          <a:p>
            <a:pPr lvl="1"/>
            <a:r>
              <a:rPr lang="en-US" sz="2200" dirty="0"/>
              <a:t>What would the first question be that my dad/mom would have if I was telling him/her about the case?</a:t>
            </a:r>
          </a:p>
          <a:p>
            <a:pPr fontAlgn="base"/>
            <a:r>
              <a:rPr lang="en-US" sz="2200" dirty="0"/>
              <a:t>Don’t assume the justices know all.</a:t>
            </a:r>
          </a:p>
          <a:p>
            <a:pPr fontAlgn="base"/>
            <a:r>
              <a:rPr lang="en-US" sz="2200" dirty="0"/>
              <a:t>Justices are generalists; you know the case better than they do.</a:t>
            </a:r>
          </a:p>
          <a:p>
            <a:pPr fontAlgn="base"/>
            <a:r>
              <a:rPr lang="en-US" sz="2200" dirty="0"/>
              <a:t>Consider different nuances to your arguments for different justices. </a:t>
            </a:r>
          </a:p>
          <a:p>
            <a:pPr lvl="1" fontAlgn="base"/>
            <a:r>
              <a:rPr lang="en-US" sz="2200" dirty="0"/>
              <a:t>For example, if you are writing to me, I’m very focused on the text. Other justices may be more interested in legislative history.  </a:t>
            </a:r>
          </a:p>
          <a:p>
            <a:pPr lvl="3" fontAlgn="base"/>
            <a:endParaRPr lang="en-US" dirty="0"/>
          </a:p>
          <a:p>
            <a:endParaRPr lang="en-US" dirty="0"/>
          </a:p>
        </p:txBody>
      </p:sp>
    </p:spTree>
    <p:extLst>
      <p:ext uri="{BB962C8B-B14F-4D97-AF65-F5344CB8AC3E}">
        <p14:creationId xmlns:p14="http://schemas.microsoft.com/office/powerpoint/2010/main" val="152227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B80E-CF68-4432-9396-7CFB0DAB073C}"/>
              </a:ext>
            </a:extLst>
          </p:cNvPr>
          <p:cNvSpPr>
            <a:spLocks noGrp="1"/>
          </p:cNvSpPr>
          <p:nvPr>
            <p:ph type="title"/>
          </p:nvPr>
        </p:nvSpPr>
        <p:spPr/>
        <p:txBody>
          <a:bodyPr>
            <a:normAutofit/>
          </a:bodyPr>
          <a:lstStyle/>
          <a:p>
            <a:pPr algn="l"/>
            <a:r>
              <a:rPr lang="en-US" sz="4000" dirty="0"/>
              <a:t>Keep it simple, clear, and concise</a:t>
            </a:r>
          </a:p>
        </p:txBody>
      </p:sp>
      <p:sp>
        <p:nvSpPr>
          <p:cNvPr id="3" name="Content Placeholder 2">
            <a:extLst>
              <a:ext uri="{FF2B5EF4-FFF2-40B4-BE49-F238E27FC236}">
                <a16:creationId xmlns:a16="http://schemas.microsoft.com/office/drawing/2014/main" id="{46DE7442-0271-4810-A9F9-F65892D30375}"/>
              </a:ext>
            </a:extLst>
          </p:cNvPr>
          <p:cNvSpPr>
            <a:spLocks noGrp="1"/>
          </p:cNvSpPr>
          <p:nvPr>
            <p:ph idx="1"/>
          </p:nvPr>
        </p:nvSpPr>
        <p:spPr/>
        <p:txBody>
          <a:bodyPr>
            <a:normAutofit/>
          </a:bodyPr>
          <a:lstStyle/>
          <a:p>
            <a:r>
              <a:rPr lang="en-US" sz="2000" dirty="0"/>
              <a:t>One sitting, two martini rule</a:t>
            </a:r>
          </a:p>
          <a:p>
            <a:r>
              <a:rPr lang="en-US" sz="2000" dirty="0"/>
              <a:t>Short sentences</a:t>
            </a:r>
          </a:p>
          <a:p>
            <a:pPr lvl="1"/>
            <a:r>
              <a:rPr lang="en-US" dirty="0"/>
              <a:t>Use active verbs</a:t>
            </a:r>
          </a:p>
          <a:p>
            <a:pPr lvl="1"/>
            <a:r>
              <a:rPr lang="en-US" dirty="0"/>
              <a:t>Avoid redundancy and useless accuracy</a:t>
            </a:r>
          </a:p>
          <a:p>
            <a:pPr lvl="1"/>
            <a:r>
              <a:rPr lang="en-US" dirty="0"/>
              <a:t>Limit unnecessary adjectives and adverbs</a:t>
            </a:r>
          </a:p>
          <a:p>
            <a:pPr lvl="1"/>
            <a:endParaRPr lang="en-US" sz="1800" dirty="0"/>
          </a:p>
          <a:p>
            <a:pPr marL="285750" lvl="1"/>
            <a:endParaRPr lang="en-US" sz="2000" dirty="0"/>
          </a:p>
          <a:p>
            <a:pPr marL="285750" lvl="1"/>
            <a:endParaRPr lang="en-US" sz="1800" dirty="0"/>
          </a:p>
          <a:p>
            <a:pPr marL="285750" lvl="1"/>
            <a:endParaRPr lang="en-US" sz="1800" dirty="0"/>
          </a:p>
          <a:p>
            <a:pPr marL="285750" lvl="1"/>
            <a:endParaRPr lang="en-US" sz="2200" dirty="0"/>
          </a:p>
          <a:p>
            <a:pPr marL="285750" lvl="1"/>
            <a:endParaRPr lang="en-US" sz="2200" dirty="0"/>
          </a:p>
          <a:p>
            <a:pPr lvl="1"/>
            <a:endParaRPr lang="en-US" sz="2200" dirty="0"/>
          </a:p>
          <a:p>
            <a:pPr lvl="2"/>
            <a:endParaRPr lang="en-US" dirty="0"/>
          </a:p>
          <a:p>
            <a:pPr lvl="1"/>
            <a:endParaRPr lang="en-US" dirty="0"/>
          </a:p>
          <a:p>
            <a:endParaRPr lang="en-US" dirty="0"/>
          </a:p>
        </p:txBody>
      </p:sp>
    </p:spTree>
    <p:extLst>
      <p:ext uri="{BB962C8B-B14F-4D97-AF65-F5344CB8AC3E}">
        <p14:creationId xmlns:p14="http://schemas.microsoft.com/office/powerpoint/2010/main" val="1700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B80E-CF68-4432-9396-7CFB0DAB073C}"/>
              </a:ext>
            </a:extLst>
          </p:cNvPr>
          <p:cNvSpPr>
            <a:spLocks noGrp="1"/>
          </p:cNvSpPr>
          <p:nvPr>
            <p:ph type="title"/>
          </p:nvPr>
        </p:nvSpPr>
        <p:spPr/>
        <p:txBody>
          <a:bodyPr>
            <a:normAutofit/>
          </a:bodyPr>
          <a:lstStyle/>
          <a:p>
            <a:pPr algn="l"/>
            <a:r>
              <a:rPr lang="en-US" sz="4000" dirty="0"/>
              <a:t>Keep it simple, clear, and concise </a:t>
            </a:r>
          </a:p>
        </p:txBody>
      </p:sp>
      <p:sp>
        <p:nvSpPr>
          <p:cNvPr id="3" name="Content Placeholder 2">
            <a:extLst>
              <a:ext uri="{FF2B5EF4-FFF2-40B4-BE49-F238E27FC236}">
                <a16:creationId xmlns:a16="http://schemas.microsoft.com/office/drawing/2014/main" id="{46DE7442-0271-4810-A9F9-F65892D30375}"/>
              </a:ext>
            </a:extLst>
          </p:cNvPr>
          <p:cNvSpPr>
            <a:spLocks noGrp="1"/>
          </p:cNvSpPr>
          <p:nvPr>
            <p:ph idx="1"/>
          </p:nvPr>
        </p:nvSpPr>
        <p:spPr/>
        <p:txBody>
          <a:bodyPr>
            <a:normAutofit/>
          </a:bodyPr>
          <a:lstStyle/>
          <a:p>
            <a:pPr marL="2857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Avoid acronyms, unless they are commonly known (e.g., NCAA)</a:t>
            </a:r>
          </a:p>
          <a:p>
            <a:pPr marL="2857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Use familiar terms for the parties.  Stay away from “Plaintiff,” “Defendant,” “Appellant,”  “Appellee,” </a:t>
            </a:r>
            <a:r>
              <a:rPr kumimoji="0" lang="en-US" b="0" i="0" u="none" strike="noStrike" kern="1200" cap="none" spc="0" normalizeH="0" baseline="0" noProof="0" dirty="0">
                <a:ln>
                  <a:noFill/>
                </a:ln>
                <a:solidFill>
                  <a:prstClr val="black">
                    <a:lumMod val="85000"/>
                    <a:lumOff val="15000"/>
                  </a:prstClr>
                </a:solidFill>
                <a:effectLst/>
                <a:highlight>
                  <a:srgbClr val="FFFF00"/>
                </a:highlight>
                <a:uLnTx/>
                <a:uFillTx/>
                <a:latin typeface="Garamond" panose="02020404030301010803"/>
                <a:ea typeface="+mn-ea"/>
                <a:cs typeface="+mn-cs"/>
              </a:rPr>
              <a:t>“Relator,” and “Respondent”</a:t>
            </a:r>
          </a:p>
          <a:p>
            <a:pPr marL="2857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Instead of referring to a statute by numerals, label it with plain language to help your reader remember.  For example, At the time, R.C. 2929.14—the statute that prescribes offenses for felonies (“the felony-sentencing statute”)—authorized a sentence between one and five years for third-degree felonies.  </a:t>
            </a:r>
          </a:p>
          <a:p>
            <a:pPr marL="2857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285750" lvl="1"/>
            <a:endParaRPr lang="en-US" sz="2000" dirty="0"/>
          </a:p>
          <a:p>
            <a:pPr marL="285750" lvl="1"/>
            <a:endParaRPr lang="en-US" sz="1800" dirty="0"/>
          </a:p>
          <a:p>
            <a:pPr marL="285750" lvl="1"/>
            <a:endParaRPr lang="en-US" sz="1800" dirty="0"/>
          </a:p>
          <a:p>
            <a:pPr marL="285750" lvl="1"/>
            <a:endParaRPr lang="en-US" sz="2200" dirty="0"/>
          </a:p>
          <a:p>
            <a:pPr marL="285750" lvl="1"/>
            <a:endParaRPr lang="en-US" sz="2200" dirty="0"/>
          </a:p>
          <a:p>
            <a:pPr lvl="1"/>
            <a:endParaRPr lang="en-US" sz="2200" dirty="0"/>
          </a:p>
          <a:p>
            <a:pPr lvl="2"/>
            <a:endParaRPr lang="en-US" dirty="0"/>
          </a:p>
          <a:p>
            <a:pPr lvl="1"/>
            <a:endParaRPr lang="en-US" dirty="0"/>
          </a:p>
          <a:p>
            <a:endParaRPr lang="en-US" dirty="0"/>
          </a:p>
        </p:txBody>
      </p:sp>
    </p:spTree>
    <p:extLst>
      <p:ext uri="{BB962C8B-B14F-4D97-AF65-F5344CB8AC3E}">
        <p14:creationId xmlns:p14="http://schemas.microsoft.com/office/powerpoint/2010/main" val="399298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6F85-1FA3-4C33-9A50-855C9542C127}"/>
              </a:ext>
            </a:extLst>
          </p:cNvPr>
          <p:cNvSpPr>
            <a:spLocks noGrp="1"/>
          </p:cNvSpPr>
          <p:nvPr>
            <p:ph type="title"/>
          </p:nvPr>
        </p:nvSpPr>
        <p:spPr/>
        <p:txBody>
          <a:bodyPr>
            <a:normAutofit/>
          </a:bodyPr>
          <a:lstStyle/>
          <a:p>
            <a:r>
              <a:rPr lang="en-US" sz="4000" dirty="0"/>
              <a:t>Example</a:t>
            </a:r>
          </a:p>
        </p:txBody>
      </p:sp>
      <p:sp>
        <p:nvSpPr>
          <p:cNvPr id="3" name="Content Placeholder 2">
            <a:extLst>
              <a:ext uri="{FF2B5EF4-FFF2-40B4-BE49-F238E27FC236}">
                <a16:creationId xmlns:a16="http://schemas.microsoft.com/office/drawing/2014/main" id="{138D351C-9A7E-47BD-90AB-3640FECFE46C}"/>
              </a:ext>
            </a:extLst>
          </p:cNvPr>
          <p:cNvSpPr>
            <a:spLocks noGrp="1"/>
          </p:cNvSpPr>
          <p:nvPr>
            <p:ph idx="1"/>
          </p:nvPr>
        </p:nvSpPr>
        <p:spPr/>
        <p:txBody>
          <a:bodyPr/>
          <a:lstStyle/>
          <a:p>
            <a:pPr marL="0" indent="0">
              <a:buNone/>
            </a:pPr>
            <a:r>
              <a:rPr lang="en-US" dirty="0"/>
              <a:t>	This medical claim brought by Plaintiff-Appellee John Doe alleges that a hypoxic-ischemic brain injury was sustained by his adult son Johnny Doe surrounding an elective airway intubation for mechanical ventilatory support.  This was performed by anesthesiologist Defendant-Appellant Jane Smith, M.D., an anesthesiologist, at Defendant-Appellant Hospital ABC on January 1, 2001.   </a:t>
            </a:r>
          </a:p>
          <a:p>
            <a:endParaRPr lang="en-US" dirty="0"/>
          </a:p>
        </p:txBody>
      </p:sp>
      <p:sp>
        <p:nvSpPr>
          <p:cNvPr id="7" name="Callout: Line 6">
            <a:extLst>
              <a:ext uri="{FF2B5EF4-FFF2-40B4-BE49-F238E27FC236}">
                <a16:creationId xmlns:a16="http://schemas.microsoft.com/office/drawing/2014/main" id="{60F6A737-710B-46B9-99B4-A5010CB7CB07}"/>
              </a:ext>
            </a:extLst>
          </p:cNvPr>
          <p:cNvSpPr/>
          <p:nvPr/>
        </p:nvSpPr>
        <p:spPr>
          <a:xfrm>
            <a:off x="6034101" y="4535789"/>
            <a:ext cx="1311966" cy="367749"/>
          </a:xfrm>
          <a:prstGeom prst="borderCallout1">
            <a:avLst>
              <a:gd name="adj1" fmla="val 40701"/>
              <a:gd name="adj2" fmla="val -9091"/>
              <a:gd name="adj3" fmla="val -132294"/>
              <a:gd name="adj4" fmla="val -68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Redundancy</a:t>
            </a:r>
          </a:p>
        </p:txBody>
      </p:sp>
      <p:sp>
        <p:nvSpPr>
          <p:cNvPr id="8" name="Callout: Line 7">
            <a:extLst>
              <a:ext uri="{FF2B5EF4-FFF2-40B4-BE49-F238E27FC236}">
                <a16:creationId xmlns:a16="http://schemas.microsoft.com/office/drawing/2014/main" id="{5A7B9E1B-6C30-4825-8E9C-28B92AE6F1EB}"/>
              </a:ext>
            </a:extLst>
          </p:cNvPr>
          <p:cNvSpPr/>
          <p:nvPr/>
        </p:nvSpPr>
        <p:spPr>
          <a:xfrm>
            <a:off x="3252277" y="4557820"/>
            <a:ext cx="1480931" cy="367748"/>
          </a:xfrm>
          <a:prstGeom prst="borderCallout1">
            <a:avLst>
              <a:gd name="adj1" fmla="val 18750"/>
              <a:gd name="adj2" fmla="val -8333"/>
              <a:gd name="adj3" fmla="val -147817"/>
              <a:gd name="adj4" fmla="val -3532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Passive voice</a:t>
            </a:r>
          </a:p>
        </p:txBody>
      </p:sp>
      <p:sp>
        <p:nvSpPr>
          <p:cNvPr id="9" name="Callout: Line 8">
            <a:extLst>
              <a:ext uri="{FF2B5EF4-FFF2-40B4-BE49-F238E27FC236}">
                <a16:creationId xmlns:a16="http://schemas.microsoft.com/office/drawing/2014/main" id="{14F9C670-6994-4F35-90FA-88718F79C29B}"/>
              </a:ext>
            </a:extLst>
          </p:cNvPr>
          <p:cNvSpPr/>
          <p:nvPr/>
        </p:nvSpPr>
        <p:spPr>
          <a:xfrm>
            <a:off x="2938387" y="2145024"/>
            <a:ext cx="1794821" cy="407503"/>
          </a:xfrm>
          <a:prstGeom prst="borderCallout1">
            <a:avLst>
              <a:gd name="adj1" fmla="val 49681"/>
              <a:gd name="adj2" fmla="val -51"/>
              <a:gd name="adj3" fmla="val 220758"/>
              <a:gd name="adj4" fmla="val -288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Useless accuracy</a:t>
            </a:r>
          </a:p>
        </p:txBody>
      </p:sp>
      <p:sp>
        <p:nvSpPr>
          <p:cNvPr id="10" name="Callout: Line 9">
            <a:extLst>
              <a:ext uri="{FF2B5EF4-FFF2-40B4-BE49-F238E27FC236}">
                <a16:creationId xmlns:a16="http://schemas.microsoft.com/office/drawing/2014/main" id="{7DFFFDAC-0D8E-48D4-8F1E-13201F4083F8}"/>
              </a:ext>
            </a:extLst>
          </p:cNvPr>
          <p:cNvSpPr/>
          <p:nvPr/>
        </p:nvSpPr>
        <p:spPr>
          <a:xfrm>
            <a:off x="6638369" y="2149428"/>
            <a:ext cx="1500809" cy="407504"/>
          </a:xfrm>
          <a:prstGeom prst="borderCallout1">
            <a:avLst>
              <a:gd name="adj1" fmla="val 18750"/>
              <a:gd name="adj2" fmla="val -8333"/>
              <a:gd name="adj3" fmla="val 232905"/>
              <a:gd name="adj4" fmla="val -5393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Passive voice</a:t>
            </a:r>
          </a:p>
        </p:txBody>
      </p:sp>
      <p:cxnSp>
        <p:nvCxnSpPr>
          <p:cNvPr id="14" name="Straight Connector 13">
            <a:extLst>
              <a:ext uri="{FF2B5EF4-FFF2-40B4-BE49-F238E27FC236}">
                <a16:creationId xmlns:a16="http://schemas.microsoft.com/office/drawing/2014/main" id="{DAC04DAD-DE46-4366-843D-4D7BD048D199}"/>
              </a:ext>
            </a:extLst>
          </p:cNvPr>
          <p:cNvCxnSpPr>
            <a:cxnSpLocks/>
          </p:cNvCxnSpPr>
          <p:nvPr/>
        </p:nvCxnSpPr>
        <p:spPr>
          <a:xfrm>
            <a:off x="3462528" y="4425696"/>
            <a:ext cx="2442971" cy="39163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DA5DD4C1-C539-4FBB-A64C-951C146B606E}"/>
              </a:ext>
            </a:extLst>
          </p:cNvPr>
          <p:cNvCxnSpPr>
            <a:cxnSpLocks/>
          </p:cNvCxnSpPr>
          <p:nvPr/>
        </p:nvCxnSpPr>
        <p:spPr>
          <a:xfrm>
            <a:off x="4572000" y="2552527"/>
            <a:ext cx="2453268" cy="876473"/>
          </a:xfrm>
          <a:prstGeom prst="line">
            <a:avLst/>
          </a:prstGeom>
          <a:ln w="15875">
            <a:solidFill>
              <a:schemeClr val="accent6"/>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67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cTn>
                              </p:par>
                              <p:par>
                                <p:cTn id="24" presetID="42" presetClass="exit" presetSubtype="0" fill="hold" grpId="1" nodeType="with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7"/>
                                        </p:tgtEl>
                                      </p:cBhvr>
                                    </p:animEffect>
                                    <p:anim calcmode="lin" valueType="num">
                                      <p:cBhvr>
                                        <p:cTn id="43" dur="1000"/>
                                        <p:tgtEl>
                                          <p:spTgt spid="7"/>
                                        </p:tgtEl>
                                        <p:attrNameLst>
                                          <p:attrName>ppt_x</p:attrName>
                                        </p:attrNameLst>
                                      </p:cBhvr>
                                      <p:tavLst>
                                        <p:tav tm="0">
                                          <p:val>
                                            <p:strVal val="ppt_x"/>
                                          </p:val>
                                        </p:tav>
                                        <p:tav tm="100000">
                                          <p:val>
                                            <p:strVal val="ppt_x"/>
                                          </p:val>
                                        </p:tav>
                                      </p:tavLst>
                                    </p:anim>
                                    <p:anim calcmode="lin" valueType="num">
                                      <p:cBhvr>
                                        <p:cTn id="44" dur="1000"/>
                                        <p:tgtEl>
                                          <p:spTgt spid="7"/>
                                        </p:tgtEl>
                                        <p:attrNameLst>
                                          <p:attrName>ppt_y</p:attrName>
                                        </p:attrNameLst>
                                      </p:cBhvr>
                                      <p:tavLst>
                                        <p:tav tm="0">
                                          <p:val>
                                            <p:strVal val="ppt_y"/>
                                          </p:val>
                                        </p:tav>
                                        <p:tav tm="100000">
                                          <p:val>
                                            <p:strVal val="ppt_y+.1"/>
                                          </p:val>
                                        </p:tav>
                                      </p:tavLst>
                                    </p:anim>
                                    <p:set>
                                      <p:cBhvr>
                                        <p:cTn id="45" dur="1" fill="hold">
                                          <p:stCondLst>
                                            <p:cond delay="999"/>
                                          </p:stCondLst>
                                        </p:cTn>
                                        <p:tgtEl>
                                          <p:spTgt spid="7"/>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1000"/>
                                        <p:tgtEl>
                                          <p:spTgt spid="14"/>
                                        </p:tgtEl>
                                      </p:cBhvr>
                                    </p:animEffect>
                                    <p:anim calcmode="lin" valueType="num">
                                      <p:cBhvr>
                                        <p:cTn id="48" dur="1000"/>
                                        <p:tgtEl>
                                          <p:spTgt spid="14"/>
                                        </p:tgtEl>
                                        <p:attrNameLst>
                                          <p:attrName>ppt_x</p:attrName>
                                        </p:attrNameLst>
                                      </p:cBhvr>
                                      <p:tavLst>
                                        <p:tav tm="0">
                                          <p:val>
                                            <p:strVal val="ppt_x"/>
                                          </p:val>
                                        </p:tav>
                                        <p:tav tm="100000">
                                          <p:val>
                                            <p:strVal val="ppt_x"/>
                                          </p:val>
                                        </p:tav>
                                      </p:tavLst>
                                    </p:anim>
                                    <p:anim calcmode="lin" valueType="num">
                                      <p:cBhvr>
                                        <p:cTn id="49" dur="1000"/>
                                        <p:tgtEl>
                                          <p:spTgt spid="14"/>
                                        </p:tgtEl>
                                        <p:attrNameLst>
                                          <p:attrName>ppt_y</p:attrName>
                                        </p:attrNameLst>
                                      </p:cBhvr>
                                      <p:tavLst>
                                        <p:tav tm="0">
                                          <p:val>
                                            <p:strVal val="ppt_y"/>
                                          </p:val>
                                        </p:tav>
                                        <p:tav tm="100000">
                                          <p:val>
                                            <p:strVal val="ppt_y+.1"/>
                                          </p:val>
                                        </p:tav>
                                      </p:tavLst>
                                    </p:anim>
                                    <p:set>
                                      <p:cBhvr>
                                        <p:cTn id="50" dur="1" fill="hold">
                                          <p:stCondLst>
                                            <p:cond delay="9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grpId="1" nodeType="clickEffect">
                                  <p:stCondLst>
                                    <p:cond delay="0"/>
                                  </p:stCondLst>
                                  <p:childTnLst>
                                    <p:animEffect transition="out" filter="fade">
                                      <p:cBhvr>
                                        <p:cTn id="64" dur="1000"/>
                                        <p:tgtEl>
                                          <p:spTgt spid="9"/>
                                        </p:tgtEl>
                                      </p:cBhvr>
                                    </p:animEffect>
                                    <p:anim calcmode="lin" valueType="num">
                                      <p:cBhvr>
                                        <p:cTn id="65" dur="1000"/>
                                        <p:tgtEl>
                                          <p:spTgt spid="9"/>
                                        </p:tgtEl>
                                        <p:attrNameLst>
                                          <p:attrName>ppt_x</p:attrName>
                                        </p:attrNameLst>
                                      </p:cBhvr>
                                      <p:tavLst>
                                        <p:tav tm="0">
                                          <p:val>
                                            <p:strVal val="ppt_x"/>
                                          </p:val>
                                        </p:tav>
                                        <p:tav tm="100000">
                                          <p:val>
                                            <p:strVal val="ppt_x"/>
                                          </p:val>
                                        </p:tav>
                                      </p:tavLst>
                                    </p:anim>
                                    <p:anim calcmode="lin" valueType="num">
                                      <p:cBhvr>
                                        <p:cTn id="66" dur="1000"/>
                                        <p:tgtEl>
                                          <p:spTgt spid="9"/>
                                        </p:tgtEl>
                                        <p:attrNameLst>
                                          <p:attrName>ppt_y</p:attrName>
                                        </p:attrNameLst>
                                      </p:cBhvr>
                                      <p:tavLst>
                                        <p:tav tm="0">
                                          <p:val>
                                            <p:strVal val="ppt_y"/>
                                          </p:val>
                                        </p:tav>
                                        <p:tav tm="100000">
                                          <p:val>
                                            <p:strVal val="ppt_y+.1"/>
                                          </p:val>
                                        </p:tav>
                                      </p:tavLst>
                                    </p:anim>
                                    <p:set>
                                      <p:cBhvr>
                                        <p:cTn id="67" dur="1" fill="hold">
                                          <p:stCondLst>
                                            <p:cond delay="999"/>
                                          </p:stCondLst>
                                        </p:cTn>
                                        <p:tgtEl>
                                          <p:spTgt spid="9"/>
                                        </p:tgtEl>
                                        <p:attrNameLst>
                                          <p:attrName>style.visibility</p:attrName>
                                        </p:attrNameLst>
                                      </p:cBhvr>
                                      <p:to>
                                        <p:strVal val="hidden"/>
                                      </p:to>
                                    </p:set>
                                  </p:childTnLst>
                                </p:cTn>
                              </p:par>
                              <p:par>
                                <p:cTn id="68" presetID="42" presetClass="exit" presetSubtype="0" fill="hold" nodeType="withEffect">
                                  <p:stCondLst>
                                    <p:cond delay="0"/>
                                  </p:stCondLst>
                                  <p:childTnLst>
                                    <p:animEffect transition="out" filter="fade">
                                      <p:cBhvr>
                                        <p:cTn id="69" dur="1000"/>
                                        <p:tgtEl>
                                          <p:spTgt spid="12"/>
                                        </p:tgtEl>
                                      </p:cBhvr>
                                    </p:animEffect>
                                    <p:anim calcmode="lin" valueType="num">
                                      <p:cBhvr>
                                        <p:cTn id="70" dur="1000"/>
                                        <p:tgtEl>
                                          <p:spTgt spid="12"/>
                                        </p:tgtEl>
                                        <p:attrNameLst>
                                          <p:attrName>ppt_x</p:attrName>
                                        </p:attrNameLst>
                                      </p:cBhvr>
                                      <p:tavLst>
                                        <p:tav tm="0">
                                          <p:val>
                                            <p:strVal val="ppt_x"/>
                                          </p:val>
                                        </p:tav>
                                        <p:tav tm="100000">
                                          <p:val>
                                            <p:strVal val="ppt_x"/>
                                          </p:val>
                                        </p:tav>
                                      </p:tavLst>
                                    </p:anim>
                                    <p:anim calcmode="lin" valueType="num">
                                      <p:cBhvr>
                                        <p:cTn id="71" dur="1000"/>
                                        <p:tgtEl>
                                          <p:spTgt spid="12"/>
                                        </p:tgtEl>
                                        <p:attrNameLst>
                                          <p:attrName>ppt_y</p:attrName>
                                        </p:attrNameLst>
                                      </p:cBhvr>
                                      <p:tavLst>
                                        <p:tav tm="0">
                                          <p:val>
                                            <p:strVal val="ppt_y"/>
                                          </p:val>
                                        </p:tav>
                                        <p:tav tm="100000">
                                          <p:val>
                                            <p:strVal val="ppt_y+.1"/>
                                          </p:val>
                                        </p:tav>
                                      </p:tavLst>
                                    </p:anim>
                                    <p:set>
                                      <p:cBhvr>
                                        <p:cTn id="72"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6977-3365-4C40-8521-5B4E60D39866}"/>
              </a:ext>
            </a:extLst>
          </p:cNvPr>
          <p:cNvSpPr>
            <a:spLocks noGrp="1"/>
          </p:cNvSpPr>
          <p:nvPr>
            <p:ph type="title"/>
          </p:nvPr>
        </p:nvSpPr>
        <p:spPr/>
        <p:txBody>
          <a:bodyPr>
            <a:normAutofit/>
          </a:bodyPr>
          <a:lstStyle/>
          <a:p>
            <a:r>
              <a:rPr lang="en-US" sz="4000" dirty="0"/>
              <a:t>Rewrite</a:t>
            </a:r>
          </a:p>
        </p:txBody>
      </p:sp>
      <p:sp>
        <p:nvSpPr>
          <p:cNvPr id="3" name="Content Placeholder 2">
            <a:extLst>
              <a:ext uri="{FF2B5EF4-FFF2-40B4-BE49-F238E27FC236}">
                <a16:creationId xmlns:a16="http://schemas.microsoft.com/office/drawing/2014/main" id="{EA70C298-BCA8-4C9E-9423-196A3ED6D689}"/>
              </a:ext>
            </a:extLst>
          </p:cNvPr>
          <p:cNvSpPr>
            <a:spLocks noGrp="1"/>
          </p:cNvSpPr>
          <p:nvPr>
            <p:ph idx="1"/>
          </p:nvPr>
        </p:nvSpPr>
        <p:spPr/>
        <p:txBody>
          <a:bodyPr/>
          <a:lstStyle/>
          <a:p>
            <a:pPr marL="0" indent="0">
              <a:buNone/>
            </a:pPr>
            <a:r>
              <a:rPr lang="en-US" dirty="0"/>
              <a:t>	John Doe alleges that his son Johnny sustained a permanent brain injury because anesthesiologist Dr. Jane Smith failed to properly perform intubation at Hospital ABC on January 1, 2001.    </a:t>
            </a:r>
          </a:p>
        </p:txBody>
      </p:sp>
    </p:spTree>
    <p:extLst>
      <p:ext uri="{BB962C8B-B14F-4D97-AF65-F5344CB8AC3E}">
        <p14:creationId xmlns:p14="http://schemas.microsoft.com/office/powerpoint/2010/main" val="28191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DAFE-975C-40EF-B866-38F948F79B3B}"/>
              </a:ext>
            </a:extLst>
          </p:cNvPr>
          <p:cNvSpPr>
            <a:spLocks noGrp="1"/>
          </p:cNvSpPr>
          <p:nvPr>
            <p:ph type="title"/>
          </p:nvPr>
        </p:nvSpPr>
        <p:spPr/>
        <p:txBody>
          <a:bodyPr>
            <a:normAutofit/>
          </a:bodyPr>
          <a:lstStyle/>
          <a:p>
            <a:pPr algn="l"/>
            <a:r>
              <a:rPr lang="en-US" sz="4000" dirty="0"/>
              <a:t>Help the reader understand</a:t>
            </a:r>
          </a:p>
        </p:txBody>
      </p:sp>
      <p:sp>
        <p:nvSpPr>
          <p:cNvPr id="3" name="Content Placeholder 2">
            <a:extLst>
              <a:ext uri="{FF2B5EF4-FFF2-40B4-BE49-F238E27FC236}">
                <a16:creationId xmlns:a16="http://schemas.microsoft.com/office/drawing/2014/main" id="{EA5AE84B-7081-4C41-BAE3-F89E9570070F}"/>
              </a:ext>
            </a:extLst>
          </p:cNvPr>
          <p:cNvSpPr>
            <a:spLocks noGrp="1"/>
          </p:cNvSpPr>
          <p:nvPr>
            <p:ph idx="1"/>
          </p:nvPr>
        </p:nvSpPr>
        <p:spPr>
          <a:xfrm>
            <a:off x="1394459" y="2556932"/>
            <a:ext cx="9338311" cy="3318936"/>
          </a:xfrm>
        </p:spPr>
        <p:txBody>
          <a:bodyPr>
            <a:normAutofit/>
          </a:bodyPr>
          <a:lstStyle/>
          <a:p>
            <a:pPr marL="0" indent="0">
              <a:buNone/>
            </a:pPr>
            <a:r>
              <a:rPr lang="en-US" sz="2200" b="1" dirty="0"/>
              <a:t>Cite the internet if necessary:</a:t>
            </a:r>
          </a:p>
          <a:p>
            <a:r>
              <a:rPr lang="en-US" sz="2200" b="1" dirty="0"/>
              <a:t>Example</a:t>
            </a:r>
            <a:r>
              <a:rPr lang="en-US" sz="2200" dirty="0"/>
              <a:t>: A Texas appellate court cited </a:t>
            </a:r>
            <a:r>
              <a:rPr lang="en-US" sz="2200" i="1" dirty="0"/>
              <a:t>Wikipedia</a:t>
            </a:r>
            <a:r>
              <a:rPr lang="en-US" sz="2200" dirty="0"/>
              <a:t> in a 2009 decision, </a:t>
            </a:r>
            <a:r>
              <a:rPr lang="en-US" sz="2200" i="1" dirty="0"/>
              <a:t>In re K.E.L.</a:t>
            </a:r>
            <a:r>
              <a:rPr lang="en-US" sz="2200" dirty="0"/>
              <a:t>, No. 09-08-00014-CV, 2008 WL 5671873 (Tex. App. Feb. 26, 2009). Here’s footnote 3: </a:t>
            </a:r>
          </a:p>
          <a:p>
            <a:pPr marL="457200" indent="0">
              <a:buNone/>
            </a:pPr>
            <a:r>
              <a:rPr lang="en-US" sz="2000" dirty="0"/>
              <a:t>“</a:t>
            </a:r>
            <a:r>
              <a:rPr lang="en-US" sz="2000" dirty="0" err="1"/>
              <a:t>MySpace</a:t>
            </a:r>
            <a:r>
              <a:rPr lang="en-US" sz="2000" dirty="0"/>
              <a:t> is a social networking website with an interactive, user-submitted network of friends, personal profiles, blogs, groups, photos, music, and videos for teenagers and adults internationally.” Wikipedia, the Free Encyclopedia, </a:t>
            </a:r>
            <a:r>
              <a:rPr lang="en-US" sz="2000" dirty="0" err="1"/>
              <a:t>MySpace</a:t>
            </a:r>
            <a:r>
              <a:rPr lang="en-US" sz="2000" dirty="0"/>
              <a:t>, at http:// en.wikipedia.org/wiki/</a:t>
            </a:r>
            <a:r>
              <a:rPr lang="en-US" sz="2000" dirty="0" err="1"/>
              <a:t>MySpace</a:t>
            </a:r>
            <a:r>
              <a:rPr lang="en-US" sz="2000" dirty="0"/>
              <a:t> (last visited Feb. 3, 2009).</a:t>
            </a:r>
          </a:p>
        </p:txBody>
      </p:sp>
    </p:spTree>
    <p:extLst>
      <p:ext uri="{BB962C8B-B14F-4D97-AF65-F5344CB8AC3E}">
        <p14:creationId xmlns:p14="http://schemas.microsoft.com/office/powerpoint/2010/main" val="22482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1C17B2-33E2-4699-93E2-0E790188D4AE}"/>
              </a:ext>
            </a:extLst>
          </p:cNvPr>
          <p:cNvSpPr txBox="1"/>
          <p:nvPr/>
        </p:nvSpPr>
        <p:spPr>
          <a:xfrm>
            <a:off x="1304544" y="2371387"/>
            <a:ext cx="4803648" cy="3200876"/>
          </a:xfrm>
          <a:prstGeom prst="rect">
            <a:avLst/>
          </a:prstGeom>
          <a:noFill/>
        </p:spPr>
        <p:txBody>
          <a:bodyPr wrap="square" rtlCol="0">
            <a:spAutoFit/>
          </a:bodyPr>
          <a:lstStyle/>
          <a:p>
            <a:r>
              <a:rPr lang="en-US" sz="2400" b="1" dirty="0"/>
              <a:t>Use visual aids:</a:t>
            </a:r>
          </a:p>
          <a:p>
            <a:r>
              <a:rPr lang="en-US" sz="2200" dirty="0"/>
              <a:t>One  of the issues in this case was whether certain markings on the judgment-entry form used by the judge constitute part of the sentence and, thus, were required to be announced in open court in the defendant's presence. </a:t>
            </a:r>
            <a:r>
              <a:rPr lang="en-US" sz="2200" i="1" dirty="0"/>
              <a:t>State v. Sullivan</a:t>
            </a:r>
            <a:r>
              <a:rPr lang="en-US" sz="2200" dirty="0"/>
              <a:t>, 2015-Ohio-4845, ¶ 7 (1st Dist.).</a:t>
            </a:r>
          </a:p>
          <a:p>
            <a:endParaRPr lang="en-US" sz="2400" dirty="0"/>
          </a:p>
        </p:txBody>
      </p:sp>
      <p:pic>
        <p:nvPicPr>
          <p:cNvPr id="5" name="Picture 4">
            <a:extLst>
              <a:ext uri="{FF2B5EF4-FFF2-40B4-BE49-F238E27FC236}">
                <a16:creationId xmlns:a16="http://schemas.microsoft.com/office/drawing/2014/main" id="{31FE4F82-B699-4802-AAAC-D50AE6940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42" y="112956"/>
            <a:ext cx="4981332" cy="6403488"/>
          </a:xfrm>
          <a:prstGeom prst="rect">
            <a:avLst/>
          </a:prstGeom>
        </p:spPr>
      </p:pic>
      <p:sp>
        <p:nvSpPr>
          <p:cNvPr id="6" name="TextBox 5">
            <a:extLst>
              <a:ext uri="{FF2B5EF4-FFF2-40B4-BE49-F238E27FC236}">
                <a16:creationId xmlns:a16="http://schemas.microsoft.com/office/drawing/2014/main" id="{BA22AB07-9762-49CD-9B71-8B0540EEA38F}"/>
              </a:ext>
            </a:extLst>
          </p:cNvPr>
          <p:cNvSpPr txBox="1"/>
          <p:nvPr/>
        </p:nvSpPr>
        <p:spPr>
          <a:xfrm>
            <a:off x="1438656" y="1184569"/>
            <a:ext cx="4803648" cy="584775"/>
          </a:xfrm>
          <a:prstGeom prst="rect">
            <a:avLst/>
          </a:prstGeom>
          <a:noFill/>
        </p:spPr>
        <p:txBody>
          <a:bodyPr wrap="square" rtlCol="0">
            <a:spAutoFit/>
          </a:bodyPr>
          <a:lstStyle/>
          <a:p>
            <a:r>
              <a:rPr lang="en-US" sz="3200" dirty="0"/>
              <a:t>Help the reader understand</a:t>
            </a:r>
          </a:p>
        </p:txBody>
      </p:sp>
      <p:cxnSp>
        <p:nvCxnSpPr>
          <p:cNvPr id="8" name="Straight Connector 7">
            <a:extLst>
              <a:ext uri="{FF2B5EF4-FFF2-40B4-BE49-F238E27FC236}">
                <a16:creationId xmlns:a16="http://schemas.microsoft.com/office/drawing/2014/main" id="{6825F46F-518C-4658-A2CD-E7EBE00240CB}"/>
              </a:ext>
            </a:extLst>
          </p:cNvPr>
          <p:cNvCxnSpPr/>
          <p:nvPr/>
        </p:nvCxnSpPr>
        <p:spPr>
          <a:xfrm>
            <a:off x="1438656" y="2121408"/>
            <a:ext cx="41574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4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13121</TotalTime>
  <Words>1361</Words>
  <Application>Microsoft Office PowerPoint</Application>
  <PresentationFormat>Widescreen</PresentationFormat>
  <Paragraphs>141</Paragraphs>
  <Slides>27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Garamond</vt:lpstr>
      <vt:lpstr>Organic</vt:lpstr>
      <vt:lpstr> Effective Ohio Supreme  Court Advocacy Miller-Becker Seminar</vt:lpstr>
      <vt:lpstr>The Brief </vt:lpstr>
      <vt:lpstr>Brief Writing: Know your audience</vt:lpstr>
      <vt:lpstr>Keep it simple, clear, and concise</vt:lpstr>
      <vt:lpstr>Keep it simple, clear, and concise </vt:lpstr>
      <vt:lpstr>Example</vt:lpstr>
      <vt:lpstr>Rewrite</vt:lpstr>
      <vt:lpstr>Help the reader understand</vt:lpstr>
      <vt:lpstr>PowerPoint Presentation</vt:lpstr>
      <vt:lpstr>Other visual aids</vt:lpstr>
      <vt:lpstr>Help the reader understand</vt:lpstr>
      <vt:lpstr>Don’t make it personal</vt:lpstr>
      <vt:lpstr>Tell the court why it should decide for you</vt:lpstr>
      <vt:lpstr>Writing the introduction</vt:lpstr>
      <vt:lpstr>Include the standard of review</vt:lpstr>
      <vt:lpstr>Editing</vt:lpstr>
      <vt:lpstr>PowerPoint Presentation</vt:lpstr>
      <vt:lpstr>A thought or two on Board of Professional Conduct Opinions</vt:lpstr>
      <vt:lpstr>Oral Argument</vt:lpstr>
      <vt:lpstr>Oral Argument Day</vt:lpstr>
      <vt:lpstr>Special Considerations for Disciplinary Cases</vt:lpstr>
      <vt:lpstr>What happens next?</vt:lpstr>
      <vt:lpstr>PowerPoint Presentation</vt:lpstr>
      <vt:lpstr>PowerPoint Presentation</vt:lpstr>
      <vt:lpstr>Disciplinary Cases</vt:lpstr>
      <vt:lpstr>Questions?</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 Sage</dc:creator>
  <cp:lastModifiedBy>DeWine, Pat</cp:lastModifiedBy>
  <cp:revision>192</cp:revision>
  <cp:lastPrinted>2019-12-12T19:30:05Z</cp:lastPrinted>
  <dcterms:created xsi:type="dcterms:W3CDTF">2019-10-18T14:26:02Z</dcterms:created>
  <dcterms:modified xsi:type="dcterms:W3CDTF">2021-10-27T02:44:39Z</dcterms:modified>
</cp:coreProperties>
</file>