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4"/>
  </p:notesMasterIdLst>
  <p:handoutMasterIdLst>
    <p:handoutMasterId r:id="rId25"/>
  </p:handoutMasterIdLst>
  <p:sldIdLst>
    <p:sldId id="468" r:id="rId2"/>
    <p:sldId id="467" r:id="rId3"/>
    <p:sldId id="469" r:id="rId4"/>
    <p:sldId id="401" r:id="rId5"/>
    <p:sldId id="470" r:id="rId6"/>
    <p:sldId id="471" r:id="rId7"/>
    <p:sldId id="472" r:id="rId8"/>
    <p:sldId id="473" r:id="rId9"/>
    <p:sldId id="485" r:id="rId10"/>
    <p:sldId id="474" r:id="rId11"/>
    <p:sldId id="475" r:id="rId12"/>
    <p:sldId id="476" r:id="rId13"/>
    <p:sldId id="484" r:id="rId14"/>
    <p:sldId id="477" r:id="rId15"/>
    <p:sldId id="478" r:id="rId16"/>
    <p:sldId id="479" r:id="rId17"/>
    <p:sldId id="480" r:id="rId18"/>
    <p:sldId id="481" r:id="rId19"/>
    <p:sldId id="482" r:id="rId20"/>
    <p:sldId id="486" r:id="rId21"/>
    <p:sldId id="483" r:id="rId22"/>
    <p:sldId id="451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AD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8" autoAdjust="0"/>
    <p:restoredTop sz="72672" autoAdjust="0"/>
  </p:normalViewPr>
  <p:slideViewPr>
    <p:cSldViewPr>
      <p:cViewPr varScale="1">
        <p:scale>
          <a:sx n="63" d="100"/>
          <a:sy n="63" d="100"/>
        </p:scale>
        <p:origin x="90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2F4AD7-DFD1-40E2-89A3-B642B70E06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46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65C09C-FB95-4996-B2A1-22610A398F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95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07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8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14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35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80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98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1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0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58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84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65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61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281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2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78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87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4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83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34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82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2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9"/>
            <a:ext cx="11777472" cy="16154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95165" y="580641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73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Board of Professional Condu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51" y="533400"/>
            <a:ext cx="7448469" cy="990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6273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6" name="Title 7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329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0668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315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21" name="Title 7"/>
          <p:cNvSpPr txBox="1">
            <a:spLocks/>
          </p:cNvSpPr>
          <p:nvPr userDrawn="1"/>
        </p:nvSpPr>
        <p:spPr>
          <a:xfrm>
            <a:off x="895165" y="580641"/>
            <a:ext cx="10363200" cy="838200"/>
          </a:xfrm>
          <a:prstGeom prst="rect">
            <a:avLst/>
          </a:prstGeo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21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233771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Title 7"/>
          <p:cNvSpPr>
            <a:spLocks noGrp="1"/>
          </p:cNvSpPr>
          <p:nvPr>
            <p:ph type="ctrTitle"/>
          </p:nvPr>
        </p:nvSpPr>
        <p:spPr>
          <a:xfrm>
            <a:off x="902509" y="271278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57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1167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650" b="1" cap="all" baseline="0" dirty="0" smtClean="0">
                <a:solidFill>
                  <a:srgbClr val="FFFFFF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650" b="1" cap="all" baseline="0"/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29" name="Title 7"/>
          <p:cNvSpPr>
            <a:spLocks noGrp="1"/>
          </p:cNvSpPr>
          <p:nvPr>
            <p:ph type="ctrTitle"/>
          </p:nvPr>
        </p:nvSpPr>
        <p:spPr>
          <a:xfrm>
            <a:off x="901700" y="298704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766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165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3"/>
            <a:ext cx="3149600" cy="4144963"/>
          </a:xfrm>
        </p:spPr>
        <p:txBody>
          <a:bodyPr/>
          <a:lstStyle>
            <a:lvl1pPr marL="0" indent="0">
              <a:spcAft>
                <a:spcPts val="750"/>
              </a:spcAft>
              <a:buNone/>
              <a:defRPr sz="1200">
                <a:solidFill>
                  <a:srgbClr val="FFFFFF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1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598699"/>
            <a:ext cx="12192000" cy="25930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1"/>
            <a:ext cx="609600" cy="441325"/>
          </a:xfrm>
          <a:prstGeom prst="rect">
            <a:avLst/>
          </a:prstGeom>
        </p:spPr>
        <p:txBody>
          <a:bodyPr/>
          <a:lstStyle/>
          <a:p>
            <a:fld id="{B44E3BCE-D8ED-40AB-9F7C-F679744EDD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8"/>
            <a:ext cx="11777472" cy="16481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734" y="5959054"/>
            <a:ext cx="717351" cy="71735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0336" y="304800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083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35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1648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0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1" r:id="rId6"/>
    <p:sldLayoutId id="2147483692" r:id="rId7"/>
    <p:sldLayoutId id="2147483693" r:id="rId8"/>
    <p:sldLayoutId id="2147483696" r:id="rId9"/>
    <p:sldLayoutId id="2147483699" r:id="rId10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2475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20574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5165" y="1676400"/>
            <a:ext cx="10363200" cy="914399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Disciplinary process overview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22592"/>
              </p:ext>
            </p:extLst>
          </p:nvPr>
        </p:nvGraphicFramePr>
        <p:xfrm>
          <a:off x="895164" y="3505200"/>
          <a:ext cx="9925236" cy="1600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67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Richard</a:t>
                      </a:r>
                      <a:r>
                        <a:rPr lang="en-US" sz="2400" baseline="0" dirty="0">
                          <a:latin typeface="Georgia" panose="02040502050405020303" pitchFamily="18" charset="0"/>
                        </a:rPr>
                        <a:t> A. Dove</a:t>
                      </a:r>
                    </a:p>
                    <a:p>
                      <a:r>
                        <a:rPr lang="en-US" sz="2400" baseline="0" dirty="0">
                          <a:latin typeface="Georgia" panose="02040502050405020303" pitchFamily="18" charset="0"/>
                        </a:rPr>
                        <a:t>Director</a:t>
                      </a:r>
                    </a:p>
                    <a:p>
                      <a:r>
                        <a:rPr lang="en-US" sz="2400" baseline="0" dirty="0">
                          <a:latin typeface="Georgia" panose="02040502050405020303" pitchFamily="18" charset="0"/>
                        </a:rPr>
                        <a:t>Board of Professional Conduct</a:t>
                      </a:r>
                      <a:endParaRPr lang="en-US" sz="24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Joseph M. Caligiuri</a:t>
                      </a:r>
                    </a:p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Disciplinary</a:t>
                      </a:r>
                      <a:r>
                        <a:rPr lang="en-US" sz="2400" baseline="0" dirty="0">
                          <a:latin typeface="Georgia" panose="02040502050405020303" pitchFamily="18" charset="0"/>
                        </a:rPr>
                        <a:t> Counsel</a:t>
                      </a:r>
                      <a:endParaRPr lang="en-US" sz="24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07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Certification of complaint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If probable cause is found: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Complaint is certified to Board and served on Respondent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Respondent has 20 days to answer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Default proceedings, if no answer</a:t>
            </a:r>
          </a:p>
          <a:p>
            <a:r>
              <a:rPr lang="en-US" sz="3225" dirty="0">
                <a:latin typeface="Georgia" panose="02040502050405020303" pitchFamily="18" charset="0"/>
              </a:rPr>
              <a:t>Complaint is public once certified—on-line docket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61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Board proceedings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Answer filed—case assigned to 3-commissioner panel</a:t>
            </a:r>
          </a:p>
          <a:p>
            <a:r>
              <a:rPr lang="en-US" sz="3600" dirty="0">
                <a:latin typeface="Georgia" panose="02040502050405020303" pitchFamily="18" charset="0"/>
              </a:rPr>
              <a:t>Prehearing telephone conference with parties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Time guidelines for Board proceedings:</a:t>
            </a:r>
          </a:p>
          <a:p>
            <a:r>
              <a:rPr lang="en-US" sz="3600" dirty="0">
                <a:latin typeface="Georgia" panose="02040502050405020303" pitchFamily="18" charset="0"/>
              </a:rPr>
              <a:t>40 days—initial prehearing conference</a:t>
            </a:r>
          </a:p>
          <a:p>
            <a:r>
              <a:rPr lang="en-US" sz="3600" dirty="0">
                <a:latin typeface="Georgia" panose="02040502050405020303" pitchFamily="18" charset="0"/>
              </a:rPr>
              <a:t>150 days—hearing scheduled</a:t>
            </a:r>
          </a:p>
          <a:p>
            <a:r>
              <a:rPr lang="en-US" sz="3600" dirty="0">
                <a:latin typeface="Georgia" panose="02040502050405020303" pitchFamily="18" charset="0"/>
              </a:rPr>
              <a:t>40 days—after submission of case to panel, report prepared for submission to full Board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621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Board proceedings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Amended complaint—motion for leave to amend (absent Respondent’s consent); no separate probable cause determination</a:t>
            </a:r>
          </a:p>
          <a:p>
            <a:r>
              <a:rPr lang="en-US" sz="3600" dirty="0">
                <a:latin typeface="Georgia" panose="02040502050405020303" pitchFamily="18" charset="0"/>
              </a:rPr>
              <a:t>Stipulations—strongly encouraged, especially as to facts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Joint exhibits—strongly encouraged</a:t>
            </a:r>
          </a:p>
          <a:p>
            <a:r>
              <a:rPr lang="en-US" sz="3600" dirty="0">
                <a:latin typeface="Georgia" panose="02040502050405020303" pitchFamily="18" charset="0"/>
              </a:rPr>
              <a:t>Consent to discipline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86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Default proceedings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No answer to formal complaint: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Certify respondent’s default to Supreme Court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Court issues show cause order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No reply, interim default suspension imposed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Relator or respondent can seek remand to Board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If no remand, second show cause order issued three months after interim default suspension is imposed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No reply, indefinite suspension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Relator or respondent can seek remand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144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Hearing procedures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Formal hearing</a:t>
            </a:r>
          </a:p>
          <a:p>
            <a:r>
              <a:rPr lang="en-US" sz="3600" dirty="0">
                <a:latin typeface="Georgia" panose="02040502050405020303" pitchFamily="18" charset="0"/>
              </a:rPr>
              <a:t>Rules of Evidence and Civil Rules apply</a:t>
            </a:r>
          </a:p>
          <a:p>
            <a:r>
              <a:rPr lang="en-US" sz="3600" dirty="0">
                <a:latin typeface="Georgia" panose="02040502050405020303" pitchFamily="18" charset="0"/>
              </a:rPr>
              <a:t>Relator—BOP by clear and convincing evidence</a:t>
            </a:r>
          </a:p>
          <a:p>
            <a:r>
              <a:rPr lang="en-US" sz="3600" dirty="0" err="1">
                <a:latin typeface="Georgia" panose="02040502050405020303" pitchFamily="18" charset="0"/>
              </a:rPr>
              <a:t>CGCs</a:t>
            </a:r>
            <a:r>
              <a:rPr lang="en-US" sz="3600" dirty="0">
                <a:latin typeface="Georgia" panose="02040502050405020303" pitchFamily="18" charset="0"/>
              </a:rPr>
              <a:t>—bar counsel responsible for serving as lead counsel and litigating case to the panel</a:t>
            </a:r>
          </a:p>
          <a:p>
            <a:r>
              <a:rPr lang="en-US" sz="3600" dirty="0">
                <a:latin typeface="Georgia" panose="02040502050405020303" pitchFamily="18" charset="0"/>
              </a:rPr>
              <a:t>Primary issues:  (1) facts; (2) rule violations; (3) aggravating &amp; mitigating factors; and (4) sanction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32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Panel and Board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Panel questions Respondent</a:t>
            </a:r>
          </a:p>
          <a:p>
            <a:r>
              <a:rPr lang="en-US" sz="3600" dirty="0">
                <a:latin typeface="Georgia" panose="02040502050405020303" pitchFamily="18" charset="0"/>
              </a:rPr>
              <a:t>Panel findings/dismissals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Panel prepares written report to full Board</a:t>
            </a:r>
          </a:p>
          <a:p>
            <a:r>
              <a:rPr lang="en-US" sz="3600" dirty="0">
                <a:latin typeface="Georgia" panose="02040502050405020303" pitchFamily="18" charset="0"/>
              </a:rPr>
              <a:t>Full Board deliberates and votes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Approve/modify findings of fact, conclusions of law, aggravating/mitigating factors, and recommended sanction</a:t>
            </a:r>
            <a:endParaRPr lang="en-US" sz="3225" dirty="0">
              <a:latin typeface="Georgia" panose="02040502050405020303" pitchFamily="18" charset="0"/>
            </a:endParaRP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03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Supreme court of </a:t>
            </a:r>
            <a:r>
              <a:rPr lang="en-US" b="1" dirty="0" err="1">
                <a:latin typeface="Georgia" panose="02040502050405020303" pitchFamily="18" charset="0"/>
              </a:rPr>
              <a:t>ohio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Board report and record filed with Supreme Court</a:t>
            </a:r>
          </a:p>
          <a:p>
            <a:r>
              <a:rPr lang="en-US" sz="3600" dirty="0">
                <a:latin typeface="Georgia" panose="02040502050405020303" pitchFamily="18" charset="0"/>
              </a:rPr>
              <a:t>Court issues show cause order (except consent to discipline); parties have 20 days to object</a:t>
            </a:r>
          </a:p>
          <a:p>
            <a:r>
              <a:rPr lang="en-US" sz="3600" dirty="0">
                <a:latin typeface="Georgia" panose="02040502050405020303" pitchFamily="18" charset="0"/>
              </a:rPr>
              <a:t>No objections—Court considers on report and record</a:t>
            </a:r>
          </a:p>
          <a:p>
            <a:r>
              <a:rPr lang="en-US" sz="3600" dirty="0">
                <a:latin typeface="Georgia" panose="02040502050405020303" pitchFamily="18" charset="0"/>
              </a:rPr>
              <a:t>Objections—oral argument (except reinstatement)</a:t>
            </a:r>
          </a:p>
          <a:p>
            <a:r>
              <a:rPr lang="en-US" sz="3600" dirty="0">
                <a:latin typeface="Georgia" panose="02040502050405020303" pitchFamily="18" charset="0"/>
              </a:rPr>
              <a:t>Supreme Court is NOT bound by Board recommendation, even where no objections</a:t>
            </a:r>
            <a:endParaRPr lang="en-US" sz="3225" dirty="0">
              <a:latin typeface="Georgia" panose="02040502050405020303" pitchFamily="18" charset="0"/>
            </a:endParaRP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891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What influences sanction?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Aggravating factors: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Prior discipline (what is or is not?)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Dishonest or selfish motive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Pattern of misconduct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Noncooperation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Failure to make restitution</a:t>
            </a:r>
          </a:p>
          <a:p>
            <a:pPr lvl="1"/>
            <a:r>
              <a:rPr lang="en-US" sz="3230" dirty="0">
                <a:latin typeface="Georgia" panose="02040502050405020303" pitchFamily="18" charset="0"/>
              </a:rPr>
              <a:t>Failure to acknowledge wrongdoing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66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What influences sanction?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Mitigating factors: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No prior discipline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Absence of a dishonest or selfish motive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Full and free disclosure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Acknowledge wrongdoing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Character and reputation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Restitution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341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What influences sanction?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Disorder—defined in Section 35</a:t>
            </a:r>
          </a:p>
          <a:p>
            <a:r>
              <a:rPr lang="en-US" sz="3600" dirty="0">
                <a:latin typeface="Georgia" panose="02040502050405020303" pitchFamily="18" charset="0"/>
              </a:rPr>
              <a:t>Four requirements for a disorder to be considered in mitigation:</a:t>
            </a:r>
          </a:p>
          <a:p>
            <a:pPr lvl="1"/>
            <a:r>
              <a:rPr lang="en-US" sz="3225" i="1" dirty="0">
                <a:latin typeface="Georgia" panose="02040502050405020303" pitchFamily="18" charset="0"/>
              </a:rPr>
              <a:t>Diagnosis</a:t>
            </a:r>
            <a:r>
              <a:rPr lang="en-US" sz="3225" dirty="0">
                <a:latin typeface="Georgia" panose="02040502050405020303" pitchFamily="18" charset="0"/>
              </a:rPr>
              <a:t>—qualified health care professional</a:t>
            </a:r>
          </a:p>
          <a:p>
            <a:pPr lvl="1"/>
            <a:r>
              <a:rPr lang="en-US" sz="3225" i="1" dirty="0">
                <a:latin typeface="Georgia" panose="02040502050405020303" pitchFamily="18" charset="0"/>
              </a:rPr>
              <a:t>Prognosis</a:t>
            </a:r>
            <a:r>
              <a:rPr lang="en-US" sz="3225" dirty="0">
                <a:latin typeface="Georgia" panose="02040502050405020303" pitchFamily="18" charset="0"/>
              </a:rPr>
              <a:t>—opinion that attorney can engage in competent and ethical professional practice of law</a:t>
            </a:r>
          </a:p>
          <a:p>
            <a:pPr lvl="1"/>
            <a:r>
              <a:rPr lang="en-US" sz="3225" i="1" dirty="0">
                <a:latin typeface="Georgia" panose="02040502050405020303" pitchFamily="18" charset="0"/>
              </a:rPr>
              <a:t>Treatment/counseling</a:t>
            </a:r>
            <a:r>
              <a:rPr lang="en-US" sz="3225" dirty="0">
                <a:latin typeface="Georgia" panose="02040502050405020303" pitchFamily="18" charset="0"/>
              </a:rPr>
              <a:t>—sustained period of successful treatment (mental disorder) or completion of approved treatment program (substance use disorder)</a:t>
            </a:r>
          </a:p>
          <a:p>
            <a:pPr lvl="1"/>
            <a:r>
              <a:rPr lang="en-US" sz="3225" i="1" dirty="0">
                <a:latin typeface="Georgia" panose="02040502050405020303" pitchFamily="18" charset="0"/>
              </a:rPr>
              <a:t>Causation</a:t>
            </a:r>
            <a:r>
              <a:rPr lang="en-US" sz="3225" dirty="0">
                <a:latin typeface="Georgia" panose="02040502050405020303" pitchFamily="18" charset="0"/>
              </a:rPr>
              <a:t>—disorder caused or contributed to misconduct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8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GOV. BAR R. V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Three-tiered process:  </a:t>
            </a:r>
          </a:p>
          <a:p>
            <a:r>
              <a:rPr lang="en-US" sz="3600" b="1" dirty="0">
                <a:latin typeface="Georgia" panose="02040502050405020303" pitchFamily="18" charset="0"/>
              </a:rPr>
              <a:t>Investigation</a:t>
            </a:r>
            <a:r>
              <a:rPr lang="en-US" sz="3600" dirty="0">
                <a:latin typeface="Georgia" panose="02040502050405020303" pitchFamily="18" charset="0"/>
              </a:rPr>
              <a:t>—grievance investigated by </a:t>
            </a:r>
            <a:r>
              <a:rPr lang="en-US" sz="3600" dirty="0" err="1">
                <a:latin typeface="Georgia" panose="02040502050405020303" pitchFamily="18" charset="0"/>
              </a:rPr>
              <a:t>by</a:t>
            </a:r>
            <a:r>
              <a:rPr lang="en-US" sz="3600" dirty="0">
                <a:latin typeface="Georgia" panose="02040502050405020303" pitchFamily="18" charset="0"/>
              </a:rPr>
              <a:t> Office of Disciplinary Counsel (ODC) or certified grievance committees (</a:t>
            </a:r>
            <a:r>
              <a:rPr lang="en-US" sz="3600" dirty="0" err="1">
                <a:latin typeface="Georgia" panose="02040502050405020303" pitchFamily="18" charset="0"/>
              </a:rPr>
              <a:t>CGCs</a:t>
            </a:r>
            <a:r>
              <a:rPr lang="en-US" sz="3600" dirty="0">
                <a:latin typeface="Georgia" panose="02040502050405020303" pitchFamily="18" charset="0"/>
              </a:rPr>
              <a:t>)</a:t>
            </a:r>
          </a:p>
          <a:p>
            <a:r>
              <a:rPr lang="en-US" sz="3600" b="1" dirty="0">
                <a:latin typeface="Georgia" panose="02040502050405020303" pitchFamily="18" charset="0"/>
              </a:rPr>
              <a:t>Adjudication</a:t>
            </a:r>
            <a:r>
              <a:rPr lang="en-US" sz="3600" dirty="0">
                <a:latin typeface="Georgia" panose="02040502050405020303" pitchFamily="18" charset="0"/>
              </a:rPr>
              <a:t>—formal complaint heard before Board of Professional Conduct (BPC)</a:t>
            </a:r>
          </a:p>
          <a:p>
            <a:r>
              <a:rPr lang="en-US" sz="3600" b="1" dirty="0">
                <a:latin typeface="Georgia" panose="02040502050405020303" pitchFamily="18" charset="0"/>
              </a:rPr>
              <a:t>Review and imposition of discipline</a:t>
            </a:r>
            <a:r>
              <a:rPr lang="en-US" sz="3600" dirty="0">
                <a:latin typeface="Georgia" panose="02040502050405020303" pitchFamily="18" charset="0"/>
              </a:rPr>
              <a:t>—Supreme Court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5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Polling question #2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299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Disposition times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ODC/</a:t>
            </a:r>
            <a:r>
              <a:rPr lang="en-US" sz="3600" dirty="0" err="1">
                <a:latin typeface="Georgia" panose="02040502050405020303" pitchFamily="18" charset="0"/>
              </a:rPr>
              <a:t>CGCs</a:t>
            </a:r>
            <a:r>
              <a:rPr lang="en-US" sz="3600" dirty="0">
                <a:latin typeface="Georgia" panose="02040502050405020303" pitchFamily="18" charset="0"/>
              </a:rPr>
              <a:t>—up to one year to investigate</a:t>
            </a:r>
          </a:p>
          <a:p>
            <a:r>
              <a:rPr lang="en-US" sz="3600" dirty="0">
                <a:latin typeface="Georgia" panose="02040502050405020303" pitchFamily="18" charset="0"/>
              </a:rPr>
              <a:t>Board—6-8 months from filing to disposition</a:t>
            </a:r>
          </a:p>
          <a:p>
            <a:r>
              <a:rPr lang="en-US" sz="3600" dirty="0">
                <a:latin typeface="Georgia" panose="02040502050405020303" pitchFamily="18" charset="0"/>
              </a:rPr>
              <a:t>Supreme Court—8-10 months; faster if consent-to-discipline or no objections to Board report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61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5000" dirty="0">
                <a:solidFill>
                  <a:srgbClr val="AD8800"/>
                </a:solidFill>
                <a:latin typeface="Georgia" pitchFamily="18" charset="0"/>
              </a:rPr>
            </a:br>
            <a:r>
              <a:rPr lang="en-US" sz="5000" dirty="0">
                <a:solidFill>
                  <a:srgbClr val="AD8800"/>
                </a:solidFill>
                <a:latin typeface="Georgia" pitchFamily="18" charset="0"/>
              </a:rPr>
              <a:t>questions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5400" y="2733869"/>
            <a:ext cx="1013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3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statistics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2,994 grievances filed in 2020; 2,067 with </a:t>
            </a:r>
            <a:r>
              <a:rPr lang="en-US" sz="3600" dirty="0" err="1">
                <a:latin typeface="Georgia" panose="02040502050405020303" pitchFamily="18" charset="0"/>
              </a:rPr>
              <a:t>ODC</a:t>
            </a:r>
            <a:r>
              <a:rPr lang="en-US" sz="3600" dirty="0">
                <a:latin typeface="Georgia" panose="02040502050405020303" pitchFamily="18" charset="0"/>
              </a:rPr>
              <a:t> (69%), 927 with </a:t>
            </a:r>
            <a:r>
              <a:rPr lang="en-US" sz="3600" dirty="0" err="1">
                <a:latin typeface="Georgia" panose="02040502050405020303" pitchFamily="18" charset="0"/>
              </a:rPr>
              <a:t>CGCs</a:t>
            </a:r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3600" dirty="0">
                <a:latin typeface="Georgia" panose="02040502050405020303" pitchFamily="18" charset="0"/>
              </a:rPr>
              <a:t>22% dismissed on intake (DOI); 78% opened for investigation</a:t>
            </a:r>
          </a:p>
          <a:p>
            <a:r>
              <a:rPr lang="en-US" sz="3600" dirty="0">
                <a:latin typeface="Georgia" panose="02040502050405020303" pitchFamily="18" charset="0"/>
              </a:rPr>
              <a:t>72 formal complaints filed with the Board</a:t>
            </a:r>
          </a:p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05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GRIEVANCE process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Letter of Inquiry (</a:t>
            </a:r>
            <a:r>
              <a:rPr lang="en-US" sz="3600" dirty="0" err="1">
                <a:latin typeface="Georgia" panose="02040502050405020303" pitchFamily="18" charset="0"/>
              </a:rPr>
              <a:t>LOI</a:t>
            </a:r>
            <a:r>
              <a:rPr lang="en-US" sz="3600" dirty="0">
                <a:latin typeface="Georgia" panose="02040502050405020303" pitchFamily="18" charset="0"/>
              </a:rPr>
              <a:t>)</a:t>
            </a:r>
          </a:p>
          <a:p>
            <a:r>
              <a:rPr lang="en-US" sz="3600" dirty="0">
                <a:latin typeface="Georgia" panose="02040502050405020303" pitchFamily="18" charset="0"/>
              </a:rPr>
              <a:t>Investigation—response to </a:t>
            </a:r>
            <a:r>
              <a:rPr lang="en-US" sz="3600" dirty="0" err="1">
                <a:latin typeface="Georgia" panose="02040502050405020303" pitchFamily="18" charset="0"/>
              </a:rPr>
              <a:t>LOI</a:t>
            </a:r>
            <a:r>
              <a:rPr lang="en-US" sz="3600" dirty="0">
                <a:latin typeface="Georgia" panose="02040502050405020303" pitchFamily="18" charset="0"/>
              </a:rPr>
              <a:t>, subpoenas, witness interviews, depositions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Letter of Dismissal or Notice </a:t>
            </a:r>
            <a:r>
              <a:rPr lang="en-US" sz="3600">
                <a:latin typeface="Georgia" panose="02040502050405020303" pitchFamily="18" charset="0"/>
              </a:rPr>
              <a:t>of Intent</a:t>
            </a:r>
            <a:endParaRPr lang="en-US" sz="3600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5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Letter of inquiry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Includes copy of grievance</a:t>
            </a:r>
          </a:p>
          <a:p>
            <a:r>
              <a:rPr lang="en-US" sz="3600" dirty="0">
                <a:latin typeface="Georgia" panose="02040502050405020303" pitchFamily="18" charset="0"/>
              </a:rPr>
              <a:t>Written response within 2 weeks (may extend)</a:t>
            </a:r>
          </a:p>
          <a:p>
            <a:r>
              <a:rPr lang="en-US" sz="3600" dirty="0">
                <a:latin typeface="Georgia" panose="02040502050405020303" pitchFamily="18" charset="0"/>
              </a:rPr>
              <a:t>Failure to respond—not a good idea</a:t>
            </a:r>
          </a:p>
          <a:p>
            <a:r>
              <a:rPr lang="en-US" sz="3600" dirty="0">
                <a:latin typeface="Georgia" panose="02040502050405020303" pitchFamily="18" charset="0"/>
              </a:rPr>
              <a:t>Duty to cooperate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8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investigation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Response from attorney/judge</a:t>
            </a:r>
          </a:p>
          <a:p>
            <a:r>
              <a:rPr lang="en-US" sz="3600" dirty="0">
                <a:latin typeface="Georgia" panose="02040502050405020303" pitchFamily="18" charset="0"/>
              </a:rPr>
              <a:t>Response may be provided to grievant</a:t>
            </a:r>
          </a:p>
          <a:p>
            <a:r>
              <a:rPr lang="en-US" sz="3600" dirty="0">
                <a:latin typeface="Georgia" panose="02040502050405020303" pitchFamily="18" charset="0"/>
              </a:rPr>
              <a:t>Investigators @ ODC</a:t>
            </a:r>
          </a:p>
          <a:p>
            <a:r>
              <a:rPr lang="en-US" sz="3600" dirty="0">
                <a:latin typeface="Georgia" panose="02040502050405020303" pitchFamily="18" charset="0"/>
              </a:rPr>
              <a:t>Subpoena power</a:t>
            </a:r>
          </a:p>
          <a:p>
            <a:r>
              <a:rPr lang="en-US" sz="3600" dirty="0">
                <a:latin typeface="Georgia" panose="02040502050405020303" pitchFamily="18" charset="0"/>
              </a:rPr>
              <a:t>Witness interviews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94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Formal complaint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Notice of intent</a:t>
            </a:r>
          </a:p>
          <a:p>
            <a:r>
              <a:rPr lang="en-US" sz="3600" dirty="0">
                <a:latin typeface="Georgia" panose="02040502050405020303" pitchFamily="18" charset="0"/>
              </a:rPr>
              <a:t>Response from attorney/judge</a:t>
            </a:r>
          </a:p>
          <a:p>
            <a:r>
              <a:rPr lang="en-US" sz="3600" dirty="0">
                <a:latin typeface="Georgia" panose="02040502050405020303" pitchFamily="18" charset="0"/>
              </a:rPr>
              <a:t>File with Board: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Complaint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Response, if any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Summary of investigation</a:t>
            </a:r>
          </a:p>
          <a:p>
            <a:pPr lvl="1"/>
            <a:r>
              <a:rPr lang="en-US" sz="3225" dirty="0">
                <a:latin typeface="Georgia" panose="02040502050405020303" pitchFamily="18" charset="0"/>
              </a:rPr>
              <a:t>Exhibits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Waiver of probable cause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65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Probable cause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Two, three-member panels, with alternates</a:t>
            </a:r>
          </a:p>
          <a:p>
            <a:r>
              <a:rPr lang="en-US" sz="3600" dirty="0">
                <a:latin typeface="Georgia" panose="02040502050405020303" pitchFamily="18" charset="0"/>
              </a:rPr>
              <a:t>One panel meets each month</a:t>
            </a:r>
          </a:p>
          <a:p>
            <a:r>
              <a:rPr lang="en-US" sz="3600" dirty="0">
                <a:latin typeface="Georgia" panose="02040502050405020303" pitchFamily="18" charset="0"/>
              </a:rPr>
              <a:t>Review materials submitted by relator</a:t>
            </a:r>
          </a:p>
          <a:p>
            <a:r>
              <a:rPr lang="en-US" sz="3600" dirty="0">
                <a:latin typeface="Georgia" panose="02040502050405020303" pitchFamily="18" charset="0"/>
              </a:rPr>
              <a:t>Standard—substantial, credible evidence</a:t>
            </a:r>
          </a:p>
          <a:p>
            <a:r>
              <a:rPr lang="en-US" sz="3600" dirty="0">
                <a:latin typeface="Georgia" panose="02040502050405020303" pitchFamily="18" charset="0"/>
              </a:rPr>
              <a:t>Options—certify, dismiss, certify in part/dismiss in part</a:t>
            </a:r>
          </a:p>
          <a:p>
            <a:r>
              <a:rPr lang="en-US" sz="3600" dirty="0">
                <a:latin typeface="Georgia" panose="02040502050405020303" pitchFamily="18" charset="0"/>
              </a:rPr>
              <a:t>Appeal from dismissal</a:t>
            </a:r>
            <a:endParaRPr lang="en-US" sz="3225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87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379200" cy="75895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Polling Question #1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25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13716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068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1B587C"/>
      </a:accent2>
      <a:accent3>
        <a:srgbClr val="1B587C"/>
      </a:accent3>
      <a:accent4>
        <a:srgbClr val="1B587C"/>
      </a:accent4>
      <a:accent5>
        <a:srgbClr val="1B587C"/>
      </a:accent5>
      <a:accent6>
        <a:srgbClr val="1B587C"/>
      </a:accent6>
      <a:hlink>
        <a:srgbClr val="1B587C"/>
      </a:hlink>
      <a:folHlink>
        <a:srgbClr val="1B587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16605</TotalTime>
  <Words>771</Words>
  <Application>Microsoft Office PowerPoint</Application>
  <PresentationFormat>Widescreen</PresentationFormat>
  <Paragraphs>141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Gill Sans MT</vt:lpstr>
      <vt:lpstr>Wingdings</vt:lpstr>
      <vt:lpstr>Wingdings 2</vt:lpstr>
      <vt:lpstr>1_Civic</vt:lpstr>
      <vt:lpstr>Disciplinary process overview</vt:lpstr>
      <vt:lpstr>GOV. BAR R. V</vt:lpstr>
      <vt:lpstr>statistics</vt:lpstr>
      <vt:lpstr>GRIEVANCE process</vt:lpstr>
      <vt:lpstr>Letter of inquiry</vt:lpstr>
      <vt:lpstr>investigation</vt:lpstr>
      <vt:lpstr>Formal complaint</vt:lpstr>
      <vt:lpstr>Probable cause</vt:lpstr>
      <vt:lpstr>Polling Question #1</vt:lpstr>
      <vt:lpstr>Certification of complaint</vt:lpstr>
      <vt:lpstr>Board proceedings</vt:lpstr>
      <vt:lpstr>Board proceedings</vt:lpstr>
      <vt:lpstr>Default proceedings</vt:lpstr>
      <vt:lpstr>Hearing procedures</vt:lpstr>
      <vt:lpstr>Panel and Board</vt:lpstr>
      <vt:lpstr>Supreme court of ohio</vt:lpstr>
      <vt:lpstr>What influences sanction?</vt:lpstr>
      <vt:lpstr>What influences sanction?</vt:lpstr>
      <vt:lpstr>What influences sanction?</vt:lpstr>
      <vt:lpstr>Polling question #2</vt:lpstr>
      <vt:lpstr>Disposition times</vt:lpstr>
      <vt:lpstr> questions</vt:lpstr>
    </vt:vector>
  </TitlesOfParts>
  <Company>Supreme Court of Ohio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Hall</dc:creator>
  <cp:lastModifiedBy>Dove, Rick</cp:lastModifiedBy>
  <cp:revision>880</cp:revision>
  <cp:lastPrinted>2017-09-13T13:05:41Z</cp:lastPrinted>
  <dcterms:created xsi:type="dcterms:W3CDTF">2011-10-10T16:13:28Z</dcterms:created>
  <dcterms:modified xsi:type="dcterms:W3CDTF">2021-10-19T13:43:17Z</dcterms:modified>
</cp:coreProperties>
</file>