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34"/>
  </p:notesMasterIdLst>
  <p:handoutMasterIdLst>
    <p:handoutMasterId r:id="rId35"/>
  </p:handoutMasterIdLst>
  <p:sldIdLst>
    <p:sldId id="397" r:id="rId2"/>
    <p:sldId id="575" r:id="rId3"/>
    <p:sldId id="586" r:id="rId4"/>
    <p:sldId id="609" r:id="rId5"/>
    <p:sldId id="610" r:id="rId6"/>
    <p:sldId id="530" r:id="rId7"/>
    <p:sldId id="615" r:id="rId8"/>
    <p:sldId id="623" r:id="rId9"/>
    <p:sldId id="616" r:id="rId10"/>
    <p:sldId id="562" r:id="rId11"/>
    <p:sldId id="568" r:id="rId12"/>
    <p:sldId id="582" r:id="rId13"/>
    <p:sldId id="563" r:id="rId14"/>
    <p:sldId id="529" r:id="rId15"/>
    <p:sldId id="576" r:id="rId16"/>
    <p:sldId id="579" r:id="rId17"/>
    <p:sldId id="564" r:id="rId18"/>
    <p:sldId id="617" r:id="rId19"/>
    <p:sldId id="622" r:id="rId20"/>
    <p:sldId id="618" r:id="rId21"/>
    <p:sldId id="621" r:id="rId22"/>
    <p:sldId id="527" r:id="rId23"/>
    <p:sldId id="567" r:id="rId24"/>
    <p:sldId id="585" r:id="rId25"/>
    <p:sldId id="583" r:id="rId26"/>
    <p:sldId id="577" r:id="rId27"/>
    <p:sldId id="578" r:id="rId28"/>
    <p:sldId id="584" r:id="rId29"/>
    <p:sldId id="612" r:id="rId30"/>
    <p:sldId id="613" r:id="rId31"/>
    <p:sldId id="614" r:id="rId32"/>
    <p:sldId id="611" r:id="rId3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AD8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65" autoAdjust="0"/>
    <p:restoredTop sz="68741" autoAdjust="0"/>
  </p:normalViewPr>
  <p:slideViewPr>
    <p:cSldViewPr>
      <p:cViewPr varScale="1">
        <p:scale>
          <a:sx n="78" d="100"/>
          <a:sy n="78" d="100"/>
        </p:scale>
        <p:origin x="1110" y="9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76"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spPr>
            <a:solidFill>
              <a:schemeClr val="accent1"/>
            </a:solidFill>
            <a:ln>
              <a:solidFill>
                <a:schemeClr val="bg1"/>
              </a:solidFill>
            </a:ln>
          </c:spPr>
          <c:dPt>
            <c:idx val="0"/>
            <c:bubble3D val="0"/>
            <c:spPr>
              <a:solidFill>
                <a:srgbClr val="0070C0"/>
              </a:solidFill>
              <a:ln>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36B3-4CCD-BB34-DCFD5353FD1D}"/>
              </c:ext>
            </c:extLst>
          </c:dPt>
          <c:dPt>
            <c:idx val="1"/>
            <c:bubble3D val="0"/>
            <c:spPr>
              <a:solidFill>
                <a:srgbClr val="FFFF00"/>
              </a:solidFill>
              <a:ln>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36B3-4CCD-BB34-DCFD5353FD1D}"/>
              </c:ext>
            </c:extLst>
          </c:dPt>
          <c:dPt>
            <c:idx val="2"/>
            <c:bubble3D val="0"/>
            <c:spPr>
              <a:solidFill>
                <a:srgbClr val="00B050"/>
              </a:solidFill>
              <a:ln>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36B3-4CCD-BB34-DCFD5353FD1D}"/>
              </c:ext>
            </c:extLst>
          </c:dPt>
          <c:dPt>
            <c:idx val="3"/>
            <c:bubble3D val="0"/>
            <c:spPr>
              <a:solidFill>
                <a:srgbClr val="FFC000"/>
              </a:solidFill>
              <a:ln>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36B3-4CCD-BB34-DCFD5353FD1D}"/>
              </c:ext>
            </c:extLst>
          </c:dPt>
          <c:dPt>
            <c:idx val="4"/>
            <c:bubble3D val="0"/>
            <c:spPr>
              <a:solidFill>
                <a:srgbClr val="7030A0"/>
              </a:solidFill>
              <a:ln>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36B3-4CCD-BB34-DCFD5353FD1D}"/>
              </c:ext>
            </c:extLst>
          </c:dPt>
          <c:dPt>
            <c:idx val="5"/>
            <c:bubble3D val="0"/>
            <c:spPr>
              <a:solidFill>
                <a:srgbClr val="FF0000"/>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36B3-4CCD-BB34-DCFD5353FD1D}"/>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1-36B3-4CCD-BB34-DCFD5353FD1D}"/>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3-36B3-4CCD-BB34-DCFD5353FD1D}"/>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5-36B3-4CCD-BB34-DCFD5353FD1D}"/>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7-36B3-4CCD-BB34-DCFD5353FD1D}"/>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9-36B3-4CCD-BB34-DCFD5353FD1D}"/>
                </c:ext>
              </c:extLst>
            </c:dLbl>
            <c:dLbl>
              <c:idx val="5"/>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B-36B3-4CCD-BB34-DCFD5353FD1D}"/>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Other </c:v>
                </c:pt>
                <c:pt idx="1">
                  <c:v>Judicial Misconduct</c:v>
                </c:pt>
                <c:pt idx="2">
                  <c:v>Neglect </c:v>
                </c:pt>
                <c:pt idx="3">
                  <c:v>Trial Misconduct</c:v>
                </c:pt>
                <c:pt idx="4">
                  <c:v>Misrepresentation/False Statements</c:v>
                </c:pt>
                <c:pt idx="5">
                  <c:v>Excessive Fee</c:v>
                </c:pt>
              </c:strCache>
            </c:strRef>
          </c:cat>
          <c:val>
            <c:numRef>
              <c:f>Sheet1!$B$2:$B$7</c:f>
              <c:numCache>
                <c:formatCode>General</c:formatCode>
                <c:ptCount val="6"/>
                <c:pt idx="0">
                  <c:v>33</c:v>
                </c:pt>
                <c:pt idx="1">
                  <c:v>12</c:v>
                </c:pt>
                <c:pt idx="2">
                  <c:v>30</c:v>
                </c:pt>
                <c:pt idx="3">
                  <c:v>8</c:v>
                </c:pt>
                <c:pt idx="4">
                  <c:v>8</c:v>
                </c:pt>
                <c:pt idx="5">
                  <c:v>9</c:v>
                </c:pt>
              </c:numCache>
            </c:numRef>
          </c:val>
          <c:extLst>
            <c:ext xmlns:c16="http://schemas.microsoft.com/office/drawing/2014/chart" uri="{C3380CC4-5D6E-409C-BE32-E72D297353CC}">
              <c16:uniqueId val="{0000000A-36B3-4CCD-BB34-DCFD5353FD1D}"/>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095895766013379E-2"/>
          <c:y val="1.7385608048993875E-2"/>
          <c:w val="0.95064577143789619"/>
          <c:h val="0.80432369351000155"/>
        </c:manualLayout>
      </c:layout>
      <c:barChart>
        <c:barDir val="col"/>
        <c:grouping val="clustered"/>
        <c:varyColors val="0"/>
        <c:ser>
          <c:idx val="0"/>
          <c:order val="0"/>
          <c:tx>
            <c:strRef>
              <c:f>Sheet1!$B$1</c:f>
              <c:strCache>
                <c:ptCount val="1"/>
                <c:pt idx="0">
                  <c:v>Column1</c:v>
                </c:pt>
              </c:strCache>
            </c:strRef>
          </c:tx>
          <c:spPr>
            <a:solidFill>
              <a:srgbClr val="002060"/>
            </a:solidFill>
            <a:ln>
              <a:noFill/>
            </a:ln>
            <a:effectLst/>
          </c:spPr>
          <c:invertIfNegative val="0"/>
          <c:dPt>
            <c:idx val="0"/>
            <c:invertIfNegative val="0"/>
            <c:bubble3D val="0"/>
            <c:spPr>
              <a:solidFill>
                <a:srgbClr val="002060"/>
              </a:solidFill>
              <a:ln>
                <a:noFill/>
              </a:ln>
              <a:effectLst/>
            </c:spPr>
            <c:extLst>
              <c:ext xmlns:c16="http://schemas.microsoft.com/office/drawing/2014/chart" uri="{C3380CC4-5D6E-409C-BE32-E72D297353CC}">
                <c16:uniqueId val="{00000001-EEAE-4256-AD9F-9871CE2EAB23}"/>
              </c:ext>
            </c:extLst>
          </c:dPt>
          <c:dPt>
            <c:idx val="1"/>
            <c:invertIfNegative val="0"/>
            <c:bubble3D val="0"/>
            <c:spPr>
              <a:solidFill>
                <a:srgbClr val="002060"/>
              </a:solidFill>
              <a:ln>
                <a:noFill/>
              </a:ln>
              <a:effectLst/>
            </c:spPr>
            <c:extLst>
              <c:ext xmlns:c16="http://schemas.microsoft.com/office/drawing/2014/chart" uri="{C3380CC4-5D6E-409C-BE32-E72D297353CC}">
                <c16:uniqueId val="{00000002-EEAE-4256-AD9F-9871CE2EAB23}"/>
              </c:ext>
            </c:extLst>
          </c:dPt>
          <c:dPt>
            <c:idx val="2"/>
            <c:invertIfNegative val="0"/>
            <c:bubble3D val="0"/>
            <c:spPr>
              <a:solidFill>
                <a:srgbClr val="002060"/>
              </a:solidFill>
              <a:ln>
                <a:noFill/>
              </a:ln>
              <a:effectLst/>
            </c:spPr>
            <c:extLst>
              <c:ext xmlns:c16="http://schemas.microsoft.com/office/drawing/2014/chart" uri="{C3380CC4-5D6E-409C-BE32-E72D297353CC}">
                <c16:uniqueId val="{00000003-EEAE-4256-AD9F-9871CE2EAB23}"/>
              </c:ext>
            </c:extLst>
          </c:dPt>
          <c:dPt>
            <c:idx val="3"/>
            <c:invertIfNegative val="0"/>
            <c:bubble3D val="0"/>
            <c:spPr>
              <a:solidFill>
                <a:srgbClr val="002060"/>
              </a:solidFill>
              <a:ln>
                <a:noFill/>
              </a:ln>
              <a:effectLst/>
            </c:spPr>
            <c:extLst>
              <c:ext xmlns:c16="http://schemas.microsoft.com/office/drawing/2014/chart" uri="{C3380CC4-5D6E-409C-BE32-E72D297353CC}">
                <c16:uniqueId val="{00000004-EEAE-4256-AD9F-9871CE2EAB23}"/>
              </c:ext>
            </c:extLst>
          </c:dPt>
          <c:dPt>
            <c:idx val="4"/>
            <c:invertIfNegative val="0"/>
            <c:bubble3D val="0"/>
            <c:spPr>
              <a:solidFill>
                <a:srgbClr val="002060"/>
              </a:solidFill>
              <a:ln>
                <a:noFill/>
              </a:ln>
              <a:effectLst/>
            </c:spPr>
            <c:extLst>
              <c:ext xmlns:c16="http://schemas.microsoft.com/office/drawing/2014/chart" uri="{C3380CC4-5D6E-409C-BE32-E72D297353CC}">
                <c16:uniqueId val="{00000005-EEAE-4256-AD9F-9871CE2EAB23}"/>
              </c:ext>
            </c:extLst>
          </c:dPt>
          <c:cat>
            <c:strRef>
              <c:f>Sheet1!$A$2:$A$6</c:f>
              <c:strCache>
                <c:ptCount val="5"/>
                <c:pt idx="0">
                  <c:v>Solo</c:v>
                </c:pt>
                <c:pt idx="1">
                  <c:v>Small Firm</c:v>
                </c:pt>
                <c:pt idx="2">
                  <c:v>Mid-Large Firm</c:v>
                </c:pt>
                <c:pt idx="3">
                  <c:v>Judge/Gov't</c:v>
                </c:pt>
                <c:pt idx="4">
                  <c:v>Other</c:v>
                </c:pt>
              </c:strCache>
            </c:strRef>
          </c:cat>
          <c:val>
            <c:numRef>
              <c:f>Sheet1!$B$2:$B$6</c:f>
              <c:numCache>
                <c:formatCode>General</c:formatCode>
                <c:ptCount val="5"/>
                <c:pt idx="0">
                  <c:v>18</c:v>
                </c:pt>
                <c:pt idx="1">
                  <c:v>5</c:v>
                </c:pt>
                <c:pt idx="2">
                  <c:v>1</c:v>
                </c:pt>
                <c:pt idx="3">
                  <c:v>3</c:v>
                </c:pt>
                <c:pt idx="4">
                  <c:v>2</c:v>
                </c:pt>
              </c:numCache>
            </c:numRef>
          </c:val>
          <c:extLst>
            <c:ext xmlns:c16="http://schemas.microsoft.com/office/drawing/2014/chart" uri="{C3380CC4-5D6E-409C-BE32-E72D297353CC}">
              <c16:uniqueId val="{00000000-9C04-41DD-AF13-93DA6E792576}"/>
            </c:ext>
          </c:extLst>
        </c:ser>
        <c:dLbls>
          <c:showLegendKey val="0"/>
          <c:showVal val="0"/>
          <c:showCatName val="0"/>
          <c:showSerName val="0"/>
          <c:showPercent val="0"/>
          <c:showBubbleSize val="0"/>
        </c:dLbls>
        <c:gapWidth val="219"/>
        <c:overlap val="-27"/>
        <c:axId val="484252440"/>
        <c:axId val="487419672"/>
      </c:barChart>
      <c:catAx>
        <c:axId val="484252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419672"/>
        <c:crosses val="autoZero"/>
        <c:auto val="1"/>
        <c:lblAlgn val="ctr"/>
        <c:lblOffset val="100"/>
        <c:noMultiLvlLbl val="0"/>
      </c:catAx>
      <c:valAx>
        <c:axId val="4874196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252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rgbClr val="002060"/>
            </a:solidFill>
            <a:ln>
              <a:noFill/>
            </a:ln>
            <a:effectLst/>
          </c:spPr>
          <c:invertIfNegative val="0"/>
          <c:dPt>
            <c:idx val="0"/>
            <c:invertIfNegative val="0"/>
            <c:bubble3D val="0"/>
            <c:spPr>
              <a:solidFill>
                <a:srgbClr val="002060"/>
              </a:solidFill>
              <a:ln>
                <a:noFill/>
              </a:ln>
              <a:effectLst/>
            </c:spPr>
            <c:extLst>
              <c:ext xmlns:c16="http://schemas.microsoft.com/office/drawing/2014/chart" uri="{C3380CC4-5D6E-409C-BE32-E72D297353CC}">
                <c16:uniqueId val="{00000001-5E23-4CCC-A13F-363FD6FC5ACD}"/>
              </c:ext>
            </c:extLst>
          </c:dPt>
          <c:dPt>
            <c:idx val="1"/>
            <c:invertIfNegative val="0"/>
            <c:bubble3D val="0"/>
            <c:spPr>
              <a:solidFill>
                <a:srgbClr val="002060"/>
              </a:solidFill>
              <a:ln>
                <a:noFill/>
              </a:ln>
              <a:effectLst/>
            </c:spPr>
            <c:extLst>
              <c:ext xmlns:c16="http://schemas.microsoft.com/office/drawing/2014/chart" uri="{C3380CC4-5D6E-409C-BE32-E72D297353CC}">
                <c16:uniqueId val="{00000002-5E23-4CCC-A13F-363FD6FC5ACD}"/>
              </c:ext>
            </c:extLst>
          </c:dPt>
          <c:dPt>
            <c:idx val="2"/>
            <c:invertIfNegative val="0"/>
            <c:bubble3D val="0"/>
            <c:spPr>
              <a:solidFill>
                <a:srgbClr val="002060"/>
              </a:solidFill>
              <a:ln>
                <a:noFill/>
              </a:ln>
              <a:effectLst/>
            </c:spPr>
            <c:extLst>
              <c:ext xmlns:c16="http://schemas.microsoft.com/office/drawing/2014/chart" uri="{C3380CC4-5D6E-409C-BE32-E72D297353CC}">
                <c16:uniqueId val="{00000003-5E23-4CCC-A13F-363FD6FC5ACD}"/>
              </c:ext>
            </c:extLst>
          </c:dPt>
          <c:dPt>
            <c:idx val="3"/>
            <c:invertIfNegative val="0"/>
            <c:bubble3D val="0"/>
            <c:spPr>
              <a:solidFill>
                <a:srgbClr val="002060"/>
              </a:solidFill>
              <a:ln>
                <a:noFill/>
              </a:ln>
              <a:effectLst/>
            </c:spPr>
            <c:extLst>
              <c:ext xmlns:c16="http://schemas.microsoft.com/office/drawing/2014/chart" uri="{C3380CC4-5D6E-409C-BE32-E72D297353CC}">
                <c16:uniqueId val="{00000004-5E23-4CCC-A13F-363FD6FC5ACD}"/>
              </c:ext>
            </c:extLst>
          </c:dPt>
          <c:cat>
            <c:strRef>
              <c:f>Sheet1!$A$2:$A$5</c:f>
              <c:strCache>
                <c:ptCount val="4"/>
                <c:pt idx="0">
                  <c:v>0-10 years</c:v>
                </c:pt>
                <c:pt idx="1">
                  <c:v>11-25 years</c:v>
                </c:pt>
                <c:pt idx="2">
                  <c:v>26-39 years</c:v>
                </c:pt>
                <c:pt idx="3">
                  <c:v>40 or more years</c:v>
                </c:pt>
              </c:strCache>
            </c:strRef>
          </c:cat>
          <c:val>
            <c:numRef>
              <c:f>Sheet1!$B$2:$B$5</c:f>
              <c:numCache>
                <c:formatCode>General</c:formatCode>
                <c:ptCount val="4"/>
                <c:pt idx="0">
                  <c:v>2</c:v>
                </c:pt>
                <c:pt idx="1">
                  <c:v>16</c:v>
                </c:pt>
                <c:pt idx="2">
                  <c:v>9</c:v>
                </c:pt>
                <c:pt idx="3">
                  <c:v>2</c:v>
                </c:pt>
              </c:numCache>
            </c:numRef>
          </c:val>
          <c:extLst>
            <c:ext xmlns:c16="http://schemas.microsoft.com/office/drawing/2014/chart" uri="{C3380CC4-5D6E-409C-BE32-E72D297353CC}">
              <c16:uniqueId val="{00000000-B233-4955-AABD-2521F59A4690}"/>
            </c:ext>
          </c:extLst>
        </c:ser>
        <c:dLbls>
          <c:showLegendKey val="0"/>
          <c:showVal val="0"/>
          <c:showCatName val="0"/>
          <c:showSerName val="0"/>
          <c:showPercent val="0"/>
          <c:showBubbleSize val="0"/>
        </c:dLbls>
        <c:gapWidth val="219"/>
        <c:overlap val="-27"/>
        <c:axId val="487422416"/>
        <c:axId val="489294168"/>
      </c:barChart>
      <c:catAx>
        <c:axId val="48742241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9294168"/>
        <c:crosses val="autoZero"/>
        <c:auto val="1"/>
        <c:lblAlgn val="ctr"/>
        <c:lblOffset val="100"/>
        <c:noMultiLvlLbl val="0"/>
      </c:catAx>
      <c:valAx>
        <c:axId val="4892941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4224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32F4AD7-DFD1-40E2-89A3-B642B70E062B}" type="slidenum">
              <a:rPr lang="en-US" smtClean="0"/>
              <a:pPr/>
              <a:t>‹#›</a:t>
            </a:fld>
            <a:endParaRPr lang="en-US" dirty="0"/>
          </a:p>
        </p:txBody>
      </p:sp>
    </p:spTree>
    <p:extLst>
      <p:ext uri="{BB962C8B-B14F-4D97-AF65-F5344CB8AC3E}">
        <p14:creationId xmlns:p14="http://schemas.microsoft.com/office/powerpoint/2010/main" val="1866446842"/>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665C09C-FB95-4996-B2A1-22610A398F37}" type="slidenum">
              <a:rPr lang="en-US" smtClean="0"/>
              <a:pPr/>
              <a:t>‹#›</a:t>
            </a:fld>
            <a:endParaRPr lang="en-US" dirty="0"/>
          </a:p>
        </p:txBody>
      </p:sp>
    </p:spTree>
    <p:extLst>
      <p:ext uri="{BB962C8B-B14F-4D97-AF65-F5344CB8AC3E}">
        <p14:creationId xmlns:p14="http://schemas.microsoft.com/office/powerpoint/2010/main" val="768495920"/>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6400" y="4415790"/>
            <a:ext cx="6197600" cy="4183380"/>
          </a:xfrm>
        </p:spPr>
        <p:txBody>
          <a:bodyPr>
            <a:normAutofit/>
          </a:bodyPr>
          <a:lstStyle/>
          <a:p>
            <a:r>
              <a:rPr lang="en-US" dirty="0"/>
              <a:t> </a:t>
            </a:r>
          </a:p>
          <a:p>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053349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dirty="0"/>
          </a:p>
        </p:txBody>
      </p:sp>
    </p:spTree>
    <p:extLst>
      <p:ext uri="{BB962C8B-B14F-4D97-AF65-F5344CB8AC3E}">
        <p14:creationId xmlns:p14="http://schemas.microsoft.com/office/powerpoint/2010/main" val="3370512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20E745A-59CE-4B4F-B872-DB3E765A6B17}" type="slidenum">
              <a:rPr lang="en-US" smtClean="0"/>
              <a:t>11</a:t>
            </a:fld>
            <a:endParaRPr lang="en-US" dirty="0"/>
          </a:p>
        </p:txBody>
      </p:sp>
      <p:sp>
        <p:nvSpPr>
          <p:cNvPr id="6" name="Notes Placeholder 5">
            <a:extLst>
              <a:ext uri="{FF2B5EF4-FFF2-40B4-BE49-F238E27FC236}">
                <a16:creationId xmlns:a16="http://schemas.microsoft.com/office/drawing/2014/main" id="{7E090846-5017-46D4-93AA-9975843E851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715805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20E745A-59CE-4B4F-B872-DB3E765A6B17}" type="slidenum">
              <a:rPr lang="en-US" smtClean="0"/>
              <a:t>12</a:t>
            </a:fld>
            <a:endParaRPr lang="en-US" dirty="0"/>
          </a:p>
        </p:txBody>
      </p:sp>
      <p:sp>
        <p:nvSpPr>
          <p:cNvPr id="6" name="Notes Placeholder 5">
            <a:extLst>
              <a:ext uri="{FF2B5EF4-FFF2-40B4-BE49-F238E27FC236}">
                <a16:creationId xmlns:a16="http://schemas.microsoft.com/office/drawing/2014/main" id="{7E090846-5017-46D4-93AA-9975843E851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14000963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dirty="0"/>
          </a:p>
        </p:txBody>
      </p:sp>
    </p:spTree>
    <p:extLst>
      <p:ext uri="{BB962C8B-B14F-4D97-AF65-F5344CB8AC3E}">
        <p14:creationId xmlns:p14="http://schemas.microsoft.com/office/powerpoint/2010/main" val="36711352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20E745A-59CE-4B4F-B872-DB3E765A6B17}" type="slidenum">
              <a:rPr lang="en-US" smtClean="0"/>
              <a:t>14</a:t>
            </a:fld>
            <a:endParaRPr lang="en-US" dirty="0"/>
          </a:p>
        </p:txBody>
      </p:sp>
      <p:sp>
        <p:nvSpPr>
          <p:cNvPr id="6" name="Notes Placeholder 5">
            <a:extLst>
              <a:ext uri="{FF2B5EF4-FFF2-40B4-BE49-F238E27FC236}">
                <a16:creationId xmlns:a16="http://schemas.microsoft.com/office/drawing/2014/main" id="{7E090846-5017-46D4-93AA-9975843E851C}"/>
              </a:ext>
            </a:extLst>
          </p:cNvPr>
          <p:cNvSpPr>
            <a:spLocks noGrp="1"/>
          </p:cNvSpPr>
          <p:nvPr>
            <p:ph type="body" sz="quarter" idx="3"/>
          </p:nvPr>
        </p:nvSpPr>
        <p:spPr/>
        <p:txBody>
          <a:bodyPr>
            <a:normAutofit/>
          </a:bodyPr>
          <a:lstStyle/>
          <a:p>
            <a:endParaRPr lang="en-US" b="1" dirty="0"/>
          </a:p>
        </p:txBody>
      </p:sp>
    </p:spTree>
    <p:extLst>
      <p:ext uri="{BB962C8B-B14F-4D97-AF65-F5344CB8AC3E}">
        <p14:creationId xmlns:p14="http://schemas.microsoft.com/office/powerpoint/2010/main" val="3719756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20E745A-59CE-4B4F-B872-DB3E765A6B17}" type="slidenum">
              <a:rPr lang="en-US" smtClean="0"/>
              <a:t>15</a:t>
            </a:fld>
            <a:endParaRPr lang="en-US" dirty="0"/>
          </a:p>
        </p:txBody>
      </p:sp>
      <p:sp>
        <p:nvSpPr>
          <p:cNvPr id="6" name="Notes Placeholder 5">
            <a:extLst>
              <a:ext uri="{FF2B5EF4-FFF2-40B4-BE49-F238E27FC236}">
                <a16:creationId xmlns:a16="http://schemas.microsoft.com/office/drawing/2014/main" id="{7E090846-5017-46D4-93AA-9975843E851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866580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20E745A-59CE-4B4F-B872-DB3E765A6B17}" type="slidenum">
              <a:rPr lang="en-US" smtClean="0"/>
              <a:t>16</a:t>
            </a:fld>
            <a:endParaRPr lang="en-US" dirty="0"/>
          </a:p>
        </p:txBody>
      </p:sp>
      <p:sp>
        <p:nvSpPr>
          <p:cNvPr id="6" name="Notes Placeholder 5">
            <a:extLst>
              <a:ext uri="{FF2B5EF4-FFF2-40B4-BE49-F238E27FC236}">
                <a16:creationId xmlns:a16="http://schemas.microsoft.com/office/drawing/2014/main" id="{7E090846-5017-46D4-93AA-9975843E851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28531803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dirty="0"/>
          </a:p>
        </p:txBody>
      </p:sp>
    </p:spTree>
    <p:extLst>
      <p:ext uri="{BB962C8B-B14F-4D97-AF65-F5344CB8AC3E}">
        <p14:creationId xmlns:p14="http://schemas.microsoft.com/office/powerpoint/2010/main" val="34995986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20E745A-59CE-4B4F-B872-DB3E765A6B17}" type="slidenum">
              <a:rPr lang="en-US" smtClean="0"/>
              <a:t>18</a:t>
            </a:fld>
            <a:endParaRPr lang="en-US" dirty="0"/>
          </a:p>
        </p:txBody>
      </p:sp>
      <p:sp>
        <p:nvSpPr>
          <p:cNvPr id="6" name="Notes Placeholder 5">
            <a:extLst>
              <a:ext uri="{FF2B5EF4-FFF2-40B4-BE49-F238E27FC236}">
                <a16:creationId xmlns:a16="http://schemas.microsoft.com/office/drawing/2014/main" id="{7E090846-5017-46D4-93AA-9975843E851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2211511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20E745A-59CE-4B4F-B872-DB3E765A6B17}" type="slidenum">
              <a:rPr lang="en-US" smtClean="0"/>
              <a:t>19</a:t>
            </a:fld>
            <a:endParaRPr lang="en-US" dirty="0"/>
          </a:p>
        </p:txBody>
      </p:sp>
      <p:sp>
        <p:nvSpPr>
          <p:cNvPr id="6" name="Notes Placeholder 5">
            <a:extLst>
              <a:ext uri="{FF2B5EF4-FFF2-40B4-BE49-F238E27FC236}">
                <a16:creationId xmlns:a16="http://schemas.microsoft.com/office/drawing/2014/main" id="{7E090846-5017-46D4-93AA-9975843E851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4187981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dirty="0"/>
          </a:p>
        </p:txBody>
      </p:sp>
    </p:spTree>
    <p:extLst>
      <p:ext uri="{BB962C8B-B14F-4D97-AF65-F5344CB8AC3E}">
        <p14:creationId xmlns:p14="http://schemas.microsoft.com/office/powerpoint/2010/main" val="10821168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20E745A-59CE-4B4F-B872-DB3E765A6B17}" type="slidenum">
              <a:rPr lang="en-US" smtClean="0"/>
              <a:t>20</a:t>
            </a:fld>
            <a:endParaRPr lang="en-US" dirty="0"/>
          </a:p>
        </p:txBody>
      </p:sp>
      <p:sp>
        <p:nvSpPr>
          <p:cNvPr id="6" name="Notes Placeholder 5">
            <a:extLst>
              <a:ext uri="{FF2B5EF4-FFF2-40B4-BE49-F238E27FC236}">
                <a16:creationId xmlns:a16="http://schemas.microsoft.com/office/drawing/2014/main" id="{7E090846-5017-46D4-93AA-9975843E851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18345512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20E745A-59CE-4B4F-B872-DB3E765A6B17}" type="slidenum">
              <a:rPr lang="en-US" smtClean="0"/>
              <a:t>21</a:t>
            </a:fld>
            <a:endParaRPr lang="en-US" dirty="0"/>
          </a:p>
        </p:txBody>
      </p:sp>
      <p:sp>
        <p:nvSpPr>
          <p:cNvPr id="6" name="Notes Placeholder 5">
            <a:extLst>
              <a:ext uri="{FF2B5EF4-FFF2-40B4-BE49-F238E27FC236}">
                <a16:creationId xmlns:a16="http://schemas.microsoft.com/office/drawing/2014/main" id="{7E090846-5017-46D4-93AA-9975843E851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38367192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dirty="0"/>
          </a:p>
        </p:txBody>
      </p:sp>
    </p:spTree>
    <p:extLst>
      <p:ext uri="{BB962C8B-B14F-4D97-AF65-F5344CB8AC3E}">
        <p14:creationId xmlns:p14="http://schemas.microsoft.com/office/powerpoint/2010/main" val="23004423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20E745A-59CE-4B4F-B872-DB3E765A6B17}" type="slidenum">
              <a:rPr lang="en-US" smtClean="0"/>
              <a:t>23</a:t>
            </a:fld>
            <a:endParaRPr lang="en-US" dirty="0"/>
          </a:p>
        </p:txBody>
      </p:sp>
      <p:sp>
        <p:nvSpPr>
          <p:cNvPr id="6" name="Notes Placeholder 5">
            <a:extLst>
              <a:ext uri="{FF2B5EF4-FFF2-40B4-BE49-F238E27FC236}">
                <a16:creationId xmlns:a16="http://schemas.microsoft.com/office/drawing/2014/main" id="{7E090846-5017-46D4-93AA-9975843E851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6060914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20E745A-59CE-4B4F-B872-DB3E765A6B17}" type="slidenum">
              <a:rPr lang="en-US" smtClean="0"/>
              <a:t>24</a:t>
            </a:fld>
            <a:endParaRPr lang="en-US" dirty="0"/>
          </a:p>
        </p:txBody>
      </p:sp>
      <p:sp>
        <p:nvSpPr>
          <p:cNvPr id="6" name="Notes Placeholder 5">
            <a:extLst>
              <a:ext uri="{FF2B5EF4-FFF2-40B4-BE49-F238E27FC236}">
                <a16:creationId xmlns:a16="http://schemas.microsoft.com/office/drawing/2014/main" id="{7E090846-5017-46D4-93AA-9975843E851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33856444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20E745A-59CE-4B4F-B872-DB3E765A6B17}" type="slidenum">
              <a:rPr lang="en-US" smtClean="0"/>
              <a:t>25</a:t>
            </a:fld>
            <a:endParaRPr lang="en-US" dirty="0"/>
          </a:p>
        </p:txBody>
      </p:sp>
      <p:sp>
        <p:nvSpPr>
          <p:cNvPr id="6" name="Notes Placeholder 5">
            <a:extLst>
              <a:ext uri="{FF2B5EF4-FFF2-40B4-BE49-F238E27FC236}">
                <a16:creationId xmlns:a16="http://schemas.microsoft.com/office/drawing/2014/main" id="{7E090846-5017-46D4-93AA-9975843E851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15833965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20E745A-59CE-4B4F-B872-DB3E765A6B17}" type="slidenum">
              <a:rPr lang="en-US" smtClean="0"/>
              <a:t>26</a:t>
            </a:fld>
            <a:endParaRPr lang="en-US" dirty="0"/>
          </a:p>
        </p:txBody>
      </p:sp>
      <p:sp>
        <p:nvSpPr>
          <p:cNvPr id="6" name="Notes Placeholder 5">
            <a:extLst>
              <a:ext uri="{FF2B5EF4-FFF2-40B4-BE49-F238E27FC236}">
                <a16:creationId xmlns:a16="http://schemas.microsoft.com/office/drawing/2014/main" id="{7E090846-5017-46D4-93AA-9975843E851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21152492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20E745A-59CE-4B4F-B872-DB3E765A6B17}" type="slidenum">
              <a:rPr lang="en-US" smtClean="0"/>
              <a:t>27</a:t>
            </a:fld>
            <a:endParaRPr lang="en-US" dirty="0"/>
          </a:p>
        </p:txBody>
      </p:sp>
      <p:sp>
        <p:nvSpPr>
          <p:cNvPr id="6" name="Notes Placeholder 5">
            <a:extLst>
              <a:ext uri="{FF2B5EF4-FFF2-40B4-BE49-F238E27FC236}">
                <a16:creationId xmlns:a16="http://schemas.microsoft.com/office/drawing/2014/main" id="{7E090846-5017-46D4-93AA-9975843E851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13189601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dirty="0"/>
          </a:p>
        </p:txBody>
      </p:sp>
    </p:spTree>
    <p:extLst>
      <p:ext uri="{BB962C8B-B14F-4D97-AF65-F5344CB8AC3E}">
        <p14:creationId xmlns:p14="http://schemas.microsoft.com/office/powerpoint/2010/main" val="24617802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20E745A-59CE-4B4F-B872-DB3E765A6B17}" type="slidenum">
              <a:rPr lang="en-US" smtClean="0"/>
              <a:t>29</a:t>
            </a:fld>
            <a:endParaRPr lang="en-US" dirty="0"/>
          </a:p>
        </p:txBody>
      </p:sp>
      <p:sp>
        <p:nvSpPr>
          <p:cNvPr id="6" name="Notes Placeholder 5">
            <a:extLst>
              <a:ext uri="{FF2B5EF4-FFF2-40B4-BE49-F238E27FC236}">
                <a16:creationId xmlns:a16="http://schemas.microsoft.com/office/drawing/2014/main" id="{7E090846-5017-46D4-93AA-9975843E851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3954840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10125284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20E745A-59CE-4B4F-B872-DB3E765A6B17}" type="slidenum">
              <a:rPr lang="en-US" smtClean="0"/>
              <a:t>30</a:t>
            </a:fld>
            <a:endParaRPr lang="en-US" dirty="0"/>
          </a:p>
        </p:txBody>
      </p:sp>
      <p:sp>
        <p:nvSpPr>
          <p:cNvPr id="6" name="Notes Placeholder 5">
            <a:extLst>
              <a:ext uri="{FF2B5EF4-FFF2-40B4-BE49-F238E27FC236}">
                <a16:creationId xmlns:a16="http://schemas.microsoft.com/office/drawing/2014/main" id="{7E090846-5017-46D4-93AA-9975843E851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36010322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20E745A-59CE-4B4F-B872-DB3E765A6B17}" type="slidenum">
              <a:rPr lang="en-US" smtClean="0"/>
              <a:t>31</a:t>
            </a:fld>
            <a:endParaRPr lang="en-US" dirty="0"/>
          </a:p>
        </p:txBody>
      </p:sp>
      <p:sp>
        <p:nvSpPr>
          <p:cNvPr id="6" name="Notes Placeholder 5">
            <a:extLst>
              <a:ext uri="{FF2B5EF4-FFF2-40B4-BE49-F238E27FC236}">
                <a16:creationId xmlns:a16="http://schemas.microsoft.com/office/drawing/2014/main" id="{7E090846-5017-46D4-93AA-9975843E851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10774978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20E745A-59CE-4B4F-B872-DB3E765A6B17}" type="slidenum">
              <a:rPr lang="en-US" smtClean="0"/>
              <a:t>32</a:t>
            </a:fld>
            <a:endParaRPr lang="en-US" dirty="0"/>
          </a:p>
        </p:txBody>
      </p:sp>
      <p:sp>
        <p:nvSpPr>
          <p:cNvPr id="6" name="Notes Placeholder 5">
            <a:extLst>
              <a:ext uri="{FF2B5EF4-FFF2-40B4-BE49-F238E27FC236}">
                <a16:creationId xmlns:a16="http://schemas.microsoft.com/office/drawing/2014/main" id="{7E090846-5017-46D4-93AA-9975843E851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4002532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90506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1464036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dirty="0"/>
          </a:p>
        </p:txBody>
      </p:sp>
    </p:spTree>
    <p:extLst>
      <p:ext uri="{BB962C8B-B14F-4D97-AF65-F5344CB8AC3E}">
        <p14:creationId xmlns:p14="http://schemas.microsoft.com/office/powerpoint/2010/main" val="328626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20E745A-59CE-4B4F-B872-DB3E765A6B17}" type="slidenum">
              <a:rPr lang="en-US" smtClean="0"/>
              <a:t>7</a:t>
            </a:fld>
            <a:endParaRPr lang="en-US" dirty="0"/>
          </a:p>
        </p:txBody>
      </p:sp>
      <p:sp>
        <p:nvSpPr>
          <p:cNvPr id="6" name="Notes Placeholder 5">
            <a:extLst>
              <a:ext uri="{FF2B5EF4-FFF2-40B4-BE49-F238E27FC236}">
                <a16:creationId xmlns:a16="http://schemas.microsoft.com/office/drawing/2014/main" id="{7E090846-5017-46D4-93AA-9975843E851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822500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20E745A-59CE-4B4F-B872-DB3E765A6B17}" type="slidenum">
              <a:rPr lang="en-US" smtClean="0"/>
              <a:t>8</a:t>
            </a:fld>
            <a:endParaRPr lang="en-US" dirty="0"/>
          </a:p>
        </p:txBody>
      </p:sp>
      <p:sp>
        <p:nvSpPr>
          <p:cNvPr id="6" name="Notes Placeholder 5">
            <a:extLst>
              <a:ext uri="{FF2B5EF4-FFF2-40B4-BE49-F238E27FC236}">
                <a16:creationId xmlns:a16="http://schemas.microsoft.com/office/drawing/2014/main" id="{7E090846-5017-46D4-93AA-9975843E851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2684651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20E745A-59CE-4B4F-B872-DB3E765A6B17}" type="slidenum">
              <a:rPr lang="en-US" smtClean="0"/>
              <a:t>9</a:t>
            </a:fld>
            <a:endParaRPr lang="en-US" dirty="0"/>
          </a:p>
        </p:txBody>
      </p:sp>
      <p:sp>
        <p:nvSpPr>
          <p:cNvPr id="6" name="Notes Placeholder 5">
            <a:extLst>
              <a:ext uri="{FF2B5EF4-FFF2-40B4-BE49-F238E27FC236}">
                <a16:creationId xmlns:a16="http://schemas.microsoft.com/office/drawing/2014/main" id="{7E090846-5017-46D4-93AA-9975843E851C}"/>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20547112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2" name="Rectangle 11"/>
          <p:cNvSpPr>
            <a:spLocks noChangeArrowheads="1"/>
          </p:cNvSpPr>
          <p:nvPr/>
        </p:nvSpPr>
        <p:spPr bwMode="auto">
          <a:xfrm>
            <a:off x="195072" y="6391659"/>
            <a:ext cx="11777472" cy="16154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9" name="Subtitle 8"/>
          <p:cNvSpPr>
            <a:spLocks noGrp="1"/>
          </p:cNvSpPr>
          <p:nvPr>
            <p:ph type="subTitle" idx="1"/>
          </p:nvPr>
        </p:nvSpPr>
        <p:spPr>
          <a:xfrm>
            <a:off x="1828800" y="2819400"/>
            <a:ext cx="8534400" cy="1752600"/>
          </a:xfrm>
        </p:spPr>
        <p:txBody>
          <a:bodyPr/>
          <a:lstStyle>
            <a:lvl1pPr marL="0" indent="0" algn="ctr">
              <a:buNone/>
              <a:defRPr sz="1200" b="1" cap="all" spc="188" baseline="0">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p>
        </p:txBody>
      </p:sp>
      <p:sp>
        <p:nvSpPr>
          <p:cNvPr id="17" name="Footer Placeholder 16"/>
          <p:cNvSpPr>
            <a:spLocks noGrp="1"/>
          </p:cNvSpPr>
          <p:nvPr>
            <p:ph type="ftr" sz="quarter" idx="11"/>
          </p:nvPr>
        </p:nvSpPr>
        <p:spPr/>
        <p:txBody>
          <a:bodyPr/>
          <a:lstStyle/>
          <a:p>
            <a:endParaRPr lang="en-US" dirty="0"/>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8" name="Title 7"/>
          <p:cNvSpPr>
            <a:spLocks noGrp="1"/>
          </p:cNvSpPr>
          <p:nvPr>
            <p:ph type="ctrTitle"/>
          </p:nvPr>
        </p:nvSpPr>
        <p:spPr>
          <a:xfrm>
            <a:off x="895165" y="580641"/>
            <a:ext cx="10363200" cy="838200"/>
          </a:xfrm>
          <a:prstGeom prst="rect">
            <a:avLst/>
          </a:prstGeom>
        </p:spPr>
        <p:txBody>
          <a:bodyPr anchor="b"/>
          <a:lstStyle>
            <a:lvl1pPr>
              <a:defRPr sz="4000" cap="all" baseline="0">
                <a:solidFill>
                  <a:schemeClr val="tx1"/>
                </a:solidFill>
              </a:defRPr>
            </a:lvl1pPr>
          </a:lstStyle>
          <a:p>
            <a:r>
              <a:rPr kumimoji="0" lang="en-US" dirty="0"/>
              <a:t>Click to edit Master title style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49000" y="5785103"/>
            <a:ext cx="844298" cy="844298"/>
          </a:xfrm>
          <a:prstGeom prst="rect">
            <a:avLst/>
          </a:prstGeom>
        </p:spPr>
      </p:pic>
    </p:spTree>
    <p:extLst>
      <p:ext uri="{BB962C8B-B14F-4D97-AF65-F5344CB8AC3E}">
        <p14:creationId xmlns:p14="http://schemas.microsoft.com/office/powerpoint/2010/main" val="351417377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 Board of Professional Conduct Templat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4051" y="533400"/>
            <a:ext cx="7448469" cy="990600"/>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49000" y="5785103"/>
            <a:ext cx="844298" cy="844298"/>
          </a:xfrm>
          <a:prstGeom prst="rect">
            <a:avLst/>
          </a:prstGeom>
        </p:spPr>
      </p:pic>
      <p:sp>
        <p:nvSpPr>
          <p:cNvPr id="5" name="Title 1"/>
          <p:cNvSpPr>
            <a:spLocks noGrp="1"/>
          </p:cNvSpPr>
          <p:nvPr>
            <p:ph type="title"/>
          </p:nvPr>
        </p:nvSpPr>
        <p:spPr>
          <a:xfrm>
            <a:off x="838200" y="2514600"/>
            <a:ext cx="10515600" cy="1325563"/>
          </a:xfrm>
          <a:prstGeom prst="rect">
            <a:avLst/>
          </a:prstGeom>
        </p:spPr>
        <p:txBody>
          <a:bodyPr/>
          <a:lstStyle>
            <a:lvl1pPr>
              <a:defRPr sz="4000" cap="all" baseline="0">
                <a:solidFill>
                  <a:schemeClr val="accent6"/>
                </a:solidFill>
              </a:defRPr>
            </a:lvl1pPr>
          </a:lstStyle>
          <a:p>
            <a:r>
              <a:rPr lang="en-US" dirty="0"/>
              <a:t>Click to edit Master title style</a:t>
            </a:r>
          </a:p>
        </p:txBody>
      </p:sp>
    </p:spTree>
    <p:extLst>
      <p:ext uri="{BB962C8B-B14F-4D97-AF65-F5344CB8AC3E}">
        <p14:creationId xmlns:p14="http://schemas.microsoft.com/office/powerpoint/2010/main" val="263062736"/>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49000" y="5785103"/>
            <a:ext cx="844298" cy="844298"/>
          </a:xfrm>
          <a:prstGeom prst="rect">
            <a:avLst/>
          </a:prstGeom>
        </p:spPr>
      </p:pic>
      <p:sp>
        <p:nvSpPr>
          <p:cNvPr id="6" name="Title 7"/>
          <p:cNvSpPr>
            <a:spLocks noGrp="1"/>
          </p:cNvSpPr>
          <p:nvPr>
            <p:ph type="ctrTitle"/>
          </p:nvPr>
        </p:nvSpPr>
        <p:spPr>
          <a:xfrm>
            <a:off x="890016" y="342277"/>
            <a:ext cx="10363200" cy="838200"/>
          </a:xfrm>
          <a:prstGeom prst="rect">
            <a:avLst/>
          </a:prstGeom>
        </p:spPr>
        <p:txBody>
          <a:bodyPr anchor="b"/>
          <a:lstStyle>
            <a:lvl1pPr>
              <a:defRPr sz="4000" cap="all" baseline="0">
                <a:solidFill>
                  <a:schemeClr val="tx1"/>
                </a:solidFill>
              </a:defRPr>
            </a:lvl1pPr>
          </a:lstStyle>
          <a:p>
            <a:r>
              <a:rPr kumimoji="0" lang="en-US" dirty="0"/>
              <a:t>Click to edit Master title style</a:t>
            </a:r>
          </a:p>
        </p:txBody>
      </p:sp>
    </p:spTree>
    <p:extLst>
      <p:ext uri="{BB962C8B-B14F-4D97-AF65-F5344CB8AC3E}">
        <p14:creationId xmlns:p14="http://schemas.microsoft.com/office/powerpoint/2010/main" val="246329361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2" name="Rectangle 11"/>
          <p:cNvSpPr>
            <a:spLocks noChangeArrowheads="1"/>
          </p:cNvSpPr>
          <p:nvPr/>
        </p:nvSpPr>
        <p:spPr bwMode="auto">
          <a:xfrm>
            <a:off x="207264" y="142352"/>
            <a:ext cx="11777472" cy="2139696"/>
          </a:xfrm>
          <a:prstGeom prst="rect">
            <a:avLst/>
          </a:prstGeom>
          <a:no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200" b="1" cap="all" spc="188" baseline="0">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dirty="0"/>
              <a:t>Click to edit Master text styles</a:t>
            </a: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5" name="Footer Placeholder 4"/>
          <p:cNvSpPr>
            <a:spLocks noGrp="1"/>
          </p:cNvSpPr>
          <p:nvPr>
            <p:ph type="ftr" sz="quarter" idx="11"/>
          </p:nvPr>
        </p:nvSpPr>
        <p:spPr/>
        <p:txBody>
          <a:bodyPr/>
          <a:lstStyle/>
          <a:p>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350" dirty="0"/>
          </a:p>
        </p:txBody>
      </p:sp>
      <p:sp>
        <p:nvSpPr>
          <p:cNvPr id="2" name="Title 1"/>
          <p:cNvSpPr>
            <a:spLocks noGrp="1"/>
          </p:cNvSpPr>
          <p:nvPr>
            <p:ph type="title"/>
          </p:nvPr>
        </p:nvSpPr>
        <p:spPr>
          <a:xfrm>
            <a:off x="963084" y="533400"/>
            <a:ext cx="10363200" cy="1066800"/>
          </a:xfrm>
          <a:prstGeom prst="rect">
            <a:avLst/>
          </a:prstGeom>
        </p:spPr>
        <p:txBody>
          <a:bodyPr anchor="b"/>
          <a:lstStyle>
            <a:lvl1pPr algn="ctr">
              <a:buNone/>
              <a:defRPr sz="3150" b="0" cap="none" baseline="0">
                <a:solidFill>
                  <a:srgbClr val="FFFFFF"/>
                </a:solidFill>
              </a:defRPr>
            </a:lvl1pPr>
          </a:lstStyle>
          <a:p>
            <a:r>
              <a:rPr kumimoji="0" lang="en-US" dirty="0"/>
              <a:t>Click to edit Master title style</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49000" y="5785103"/>
            <a:ext cx="844298" cy="844298"/>
          </a:xfrm>
          <a:prstGeom prst="rect">
            <a:avLst/>
          </a:prstGeom>
        </p:spPr>
      </p:pic>
      <p:sp>
        <p:nvSpPr>
          <p:cNvPr id="21" name="Title 7"/>
          <p:cNvSpPr txBox="1">
            <a:spLocks/>
          </p:cNvSpPr>
          <p:nvPr userDrawn="1"/>
        </p:nvSpPr>
        <p:spPr>
          <a:xfrm>
            <a:off x="895165" y="580641"/>
            <a:ext cx="10363200" cy="838200"/>
          </a:xfrm>
          <a:prstGeom prst="rect">
            <a:avLst/>
          </a:prstGeom>
        </p:spPr>
        <p:txBody>
          <a:bodyPr anchor="b"/>
          <a:lstStyle>
            <a:lvl1pPr algn="ctr" rtl="0" eaLnBrk="1" latinLnBrk="0" hangingPunct="1">
              <a:spcBef>
                <a:spcPct val="0"/>
              </a:spcBef>
              <a:buNone/>
              <a:defRPr kumimoji="0" sz="4000" kern="1200" cap="all" baseline="0">
                <a:solidFill>
                  <a:schemeClr val="tx1"/>
                </a:solidFill>
                <a:latin typeface="+mj-lt"/>
                <a:ea typeface="+mj-ea"/>
                <a:cs typeface="+mj-cs"/>
              </a:defRPr>
            </a:lvl1pPr>
          </a:lstStyle>
          <a:p>
            <a:r>
              <a:rPr lang="en-US" dirty="0"/>
              <a:t>Click to edit Master title style</a:t>
            </a:r>
          </a:p>
        </p:txBody>
      </p:sp>
    </p:spTree>
    <p:extLst>
      <p:ext uri="{BB962C8B-B14F-4D97-AF65-F5344CB8AC3E}">
        <p14:creationId xmlns:p14="http://schemas.microsoft.com/office/powerpoint/2010/main" val="290442197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dirty="0"/>
          </a:p>
        </p:txBody>
      </p:sp>
      <p:sp>
        <p:nvSpPr>
          <p:cNvPr id="8" name="Straight Connector 7"/>
          <p:cNvSpPr>
            <a:spLocks noChangeShapeType="1"/>
          </p:cNvSpPr>
          <p:nvPr/>
        </p:nvSpPr>
        <p:spPr bwMode="auto">
          <a:xfrm flipV="1">
            <a:off x="6084109" y="1233771"/>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68580" tIns="34290" rIns="68580" bIns="34290" anchor="ctr" compatLnSpc="1"/>
          <a:lstStyle/>
          <a:p>
            <a:endParaRPr kumimoji="0" lang="en-US" sz="1350" dirty="0"/>
          </a:p>
        </p:txBody>
      </p:sp>
      <p:sp>
        <p:nvSpPr>
          <p:cNvPr id="10" name="Content Placeholder 9"/>
          <p:cNvSpPr>
            <a:spLocks noGrp="1"/>
          </p:cNvSpPr>
          <p:nvPr>
            <p:ph sz="half" idx="1"/>
          </p:nvPr>
        </p:nvSpPr>
        <p:spPr>
          <a:xfrm>
            <a:off x="402336" y="1371600"/>
            <a:ext cx="5384800" cy="4681728"/>
          </a:xfrm>
        </p:spPr>
        <p:txBody>
          <a:bodyPr/>
          <a:lstStyle>
            <a:lvl1pPr>
              <a:defRPr sz="1875"/>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12" name="Content Placeholder 11"/>
          <p:cNvSpPr>
            <a:spLocks noGrp="1"/>
          </p:cNvSpPr>
          <p:nvPr>
            <p:ph sz="half" idx="2"/>
          </p:nvPr>
        </p:nvSpPr>
        <p:spPr>
          <a:xfrm>
            <a:off x="6400800" y="1371600"/>
            <a:ext cx="5384800" cy="4681728"/>
          </a:xfrm>
        </p:spPr>
        <p:txBody>
          <a:bodyPr/>
          <a:lstStyle>
            <a:lvl1pPr>
              <a:defRPr sz="1875"/>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11" name="Title 7"/>
          <p:cNvSpPr>
            <a:spLocks noGrp="1"/>
          </p:cNvSpPr>
          <p:nvPr>
            <p:ph type="ctrTitle"/>
          </p:nvPr>
        </p:nvSpPr>
        <p:spPr>
          <a:xfrm>
            <a:off x="902509" y="271278"/>
            <a:ext cx="10363200" cy="838200"/>
          </a:xfrm>
          <a:prstGeom prst="rect">
            <a:avLst/>
          </a:prstGeom>
        </p:spPr>
        <p:txBody>
          <a:bodyPr anchor="b"/>
          <a:lstStyle>
            <a:lvl1pPr>
              <a:defRPr sz="4000" cap="all" baseline="0">
                <a:solidFill>
                  <a:schemeClr val="tx1"/>
                </a:solidFill>
              </a:defRPr>
            </a:lvl1pPr>
          </a:lstStyle>
          <a:p>
            <a:r>
              <a:rPr kumimoji="0" lang="en-US" dirty="0"/>
              <a:t>Click to edit Master title style</a:t>
            </a:r>
          </a:p>
        </p:txBody>
      </p:sp>
    </p:spTree>
    <p:extLst>
      <p:ext uri="{BB962C8B-B14F-4D97-AF65-F5344CB8AC3E}">
        <p14:creationId xmlns:p14="http://schemas.microsoft.com/office/powerpoint/2010/main" val="370157491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3" name="Rectangle 12"/>
          <p:cNvSpPr>
            <a:spLocks noChangeArrowheads="1"/>
          </p:cNvSpPr>
          <p:nvPr/>
        </p:nvSpPr>
        <p:spPr bwMode="auto">
          <a:xfrm>
            <a:off x="194564" y="6391656"/>
            <a:ext cx="11777472" cy="116728"/>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68580" tIns="34290" rIns="68580" bIns="34290" anchor="ctr" compatLnSpc="1"/>
          <a:lstStyle/>
          <a:p>
            <a:endParaRPr kumimoji="0" lang="en-US" sz="1350" dirty="0"/>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1" name="Rectangle 10"/>
          <p:cNvSpPr/>
          <p:nvPr/>
        </p:nvSpPr>
        <p:spPr>
          <a:xfrm>
            <a:off x="203200" y="1371600"/>
            <a:ext cx="11777472" cy="914400"/>
          </a:xfrm>
          <a:prstGeom prst="rect">
            <a:avLst/>
          </a:prstGeom>
          <a:solidFill>
            <a:schemeClr val="accent6"/>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1650" b="1" cap="all" baseline="0" dirty="0" smtClean="0">
                <a:solidFill>
                  <a:srgbClr val="FFFFFF"/>
                </a:solidFill>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Click to edit Master text styles</a:t>
            </a:r>
          </a:p>
        </p:txBody>
      </p:sp>
      <p:sp>
        <p:nvSpPr>
          <p:cNvPr id="4" name="Text Placeholder 3"/>
          <p:cNvSpPr>
            <a:spLocks noGrp="1"/>
          </p:cNvSpPr>
          <p:nvPr>
            <p:ph type="body" sz="half" idx="3"/>
          </p:nvPr>
        </p:nvSpPr>
        <p:spPr>
          <a:xfrm>
            <a:off x="6388442"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1650" b="1" cap="all" baseline="0"/>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Click to edit Master text styles</a:t>
            </a:r>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350" dirty="0"/>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49000" y="5785103"/>
            <a:ext cx="844298" cy="844298"/>
          </a:xfrm>
          <a:prstGeom prst="rect">
            <a:avLst/>
          </a:prstGeom>
        </p:spPr>
      </p:pic>
      <p:sp>
        <p:nvSpPr>
          <p:cNvPr id="29" name="Title 7"/>
          <p:cNvSpPr>
            <a:spLocks noGrp="1"/>
          </p:cNvSpPr>
          <p:nvPr>
            <p:ph type="ctrTitle"/>
          </p:nvPr>
        </p:nvSpPr>
        <p:spPr>
          <a:xfrm>
            <a:off x="901700" y="298704"/>
            <a:ext cx="10363200" cy="838200"/>
          </a:xfrm>
          <a:prstGeom prst="rect">
            <a:avLst/>
          </a:prstGeom>
        </p:spPr>
        <p:txBody>
          <a:bodyPr anchor="b"/>
          <a:lstStyle>
            <a:lvl1pPr>
              <a:defRPr sz="4000" cap="all" baseline="0">
                <a:solidFill>
                  <a:schemeClr val="tx1"/>
                </a:solidFill>
              </a:defRPr>
            </a:lvl1pPr>
          </a:lstStyle>
          <a:p>
            <a:r>
              <a:rPr kumimoji="0" lang="en-US" dirty="0"/>
              <a:t>Click to edit Master title style</a:t>
            </a:r>
          </a:p>
        </p:txBody>
      </p:sp>
    </p:spTree>
    <p:extLst>
      <p:ext uri="{BB962C8B-B14F-4D97-AF65-F5344CB8AC3E}">
        <p14:creationId xmlns:p14="http://schemas.microsoft.com/office/powerpoint/2010/main" val="176276603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3" name="Rectangle 12"/>
          <p:cNvSpPr/>
          <p:nvPr/>
        </p:nvSpPr>
        <p:spPr>
          <a:xfrm>
            <a:off x="203200" y="609600"/>
            <a:ext cx="3657600" cy="5867400"/>
          </a:xfrm>
          <a:prstGeom prst="rect">
            <a:avLst/>
          </a:prstGeom>
          <a:solidFill>
            <a:schemeClr val="accent6"/>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 name="Title 1"/>
          <p:cNvSpPr>
            <a:spLocks noGrp="1"/>
          </p:cNvSpPr>
          <p:nvPr>
            <p:ph type="title"/>
          </p:nvPr>
        </p:nvSpPr>
        <p:spPr>
          <a:xfrm>
            <a:off x="508000" y="914400"/>
            <a:ext cx="3149600" cy="990600"/>
          </a:xfrm>
          <a:prstGeom prst="rect">
            <a:avLst/>
          </a:prstGeom>
        </p:spPr>
        <p:txBody>
          <a:bodyPr anchor="b">
            <a:noAutofit/>
          </a:bodyPr>
          <a:lstStyle>
            <a:lvl1pPr algn="l">
              <a:buNone/>
              <a:defRPr sz="165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508000" y="1981203"/>
            <a:ext cx="3149600" cy="4144963"/>
          </a:xfrm>
        </p:spPr>
        <p:txBody>
          <a:bodyPr/>
          <a:lstStyle>
            <a:lvl1pPr marL="0" indent="0">
              <a:spcAft>
                <a:spcPts val="750"/>
              </a:spcAft>
              <a:buNone/>
              <a:defRPr sz="1200">
                <a:solidFill>
                  <a:srgbClr val="FFFFFF"/>
                </a:solidFill>
              </a:defRPr>
            </a:lvl1pPr>
            <a:lvl2pPr>
              <a:buNone/>
              <a:defRPr sz="900"/>
            </a:lvl2pPr>
            <a:lvl3pPr>
              <a:buNone/>
              <a:defRPr sz="750"/>
            </a:lvl3pPr>
            <a:lvl4pPr>
              <a:buNone/>
              <a:defRPr sz="675"/>
            </a:lvl4pPr>
            <a:lvl5pPr>
              <a:buNone/>
              <a:defRPr sz="675"/>
            </a:lvl5pPr>
          </a:lstStyle>
          <a:p>
            <a:pPr lvl="0" eaLnBrk="1" latinLnBrk="0" hangingPunct="1"/>
            <a:r>
              <a:rPr kumimoji="0" lang="en-US"/>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350" dirty="0"/>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49000" y="5785103"/>
            <a:ext cx="844298" cy="844298"/>
          </a:xfrm>
          <a:prstGeom prst="rect">
            <a:avLst/>
          </a:prstGeom>
        </p:spPr>
      </p:pic>
    </p:spTree>
    <p:extLst>
      <p:ext uri="{BB962C8B-B14F-4D97-AF65-F5344CB8AC3E}">
        <p14:creationId xmlns:p14="http://schemas.microsoft.com/office/powerpoint/2010/main" val="178261799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350" dirty="0"/>
          </a:p>
        </p:txBody>
      </p:sp>
      <p:sp>
        <p:nvSpPr>
          <p:cNvPr id="19" name="Rectangle 18"/>
          <p:cNvSpPr>
            <a:spLocks noChangeArrowheads="1"/>
          </p:cNvSpPr>
          <p:nvPr/>
        </p:nvSpPr>
        <p:spPr bwMode="white">
          <a:xfrm>
            <a:off x="0" y="6598699"/>
            <a:ext cx="12192000" cy="25930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8" name="Rectangle 7"/>
          <p:cNvSpPr/>
          <p:nvPr/>
        </p:nvSpPr>
        <p:spPr>
          <a:xfrm>
            <a:off x="203200" y="609600"/>
            <a:ext cx="3657600" cy="5867400"/>
          </a:xfrm>
          <a:prstGeom prst="rect">
            <a:avLst/>
          </a:prstGeom>
          <a:solidFill>
            <a:schemeClr val="accent6"/>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7" name="Slide Number Placeholder 6"/>
          <p:cNvSpPr>
            <a:spLocks noGrp="1"/>
          </p:cNvSpPr>
          <p:nvPr>
            <p:ph type="sldNum" sz="quarter" idx="12"/>
          </p:nvPr>
        </p:nvSpPr>
        <p:spPr>
          <a:xfrm>
            <a:off x="1828800" y="312741"/>
            <a:ext cx="609600" cy="441325"/>
          </a:xfrm>
          <a:prstGeom prst="rect">
            <a:avLst/>
          </a:prstGeom>
        </p:spPr>
        <p:txBody>
          <a:bodyPr/>
          <a:lstStyle/>
          <a:p>
            <a:fld id="{B44E3BCE-D8ED-40AB-9F7C-F679744EDD87}" type="slidenum">
              <a:rPr lang="en-US" smtClean="0"/>
              <a:pPr/>
              <a:t>‹#›</a:t>
            </a:fld>
            <a:endParaRPr lang="en-US" dirty="0"/>
          </a:p>
        </p:txBody>
      </p:sp>
      <p:sp>
        <p:nvSpPr>
          <p:cNvPr id="2" name="Title 1"/>
          <p:cNvSpPr>
            <a:spLocks noGrp="1"/>
          </p:cNvSpPr>
          <p:nvPr>
            <p:ph type="title"/>
          </p:nvPr>
        </p:nvSpPr>
        <p:spPr>
          <a:xfrm>
            <a:off x="4000500" y="5029200"/>
            <a:ext cx="7823200" cy="1219200"/>
          </a:xfrm>
          <a:prstGeom prst="rect">
            <a:avLst/>
          </a:prstGeom>
        </p:spPr>
        <p:txBody>
          <a:bodyPr anchor="t">
            <a:noAutofit/>
          </a:bodyPr>
          <a:lstStyle>
            <a:lvl1pPr algn="l">
              <a:buNone/>
              <a:defRPr sz="18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4000500" y="609600"/>
            <a:ext cx="7823200" cy="4267200"/>
          </a:xfrm>
        </p:spPr>
        <p:txBody>
          <a:bodyPr/>
          <a:lstStyle>
            <a:lvl1pPr marL="0" indent="0">
              <a:buNone/>
              <a:defRPr sz="2400"/>
            </a:lvl1pPr>
          </a:lstStyle>
          <a:p>
            <a:r>
              <a:rPr kumimoji="0" lang="en-US" dirty="0"/>
              <a:t>Click icon to add picture</a:t>
            </a:r>
          </a:p>
        </p:txBody>
      </p:sp>
      <p:sp>
        <p:nvSpPr>
          <p:cNvPr id="4" name="Text Placeholder 3"/>
          <p:cNvSpPr>
            <a:spLocks noGrp="1"/>
          </p:cNvSpPr>
          <p:nvPr>
            <p:ph type="body" sz="half" idx="2"/>
          </p:nvPr>
        </p:nvSpPr>
        <p:spPr>
          <a:xfrm>
            <a:off x="508000" y="990600"/>
            <a:ext cx="3251200" cy="5257800"/>
          </a:xfrm>
        </p:spPr>
        <p:txBody>
          <a:bodyPr/>
          <a:lstStyle>
            <a:lvl1pPr marL="0" indent="0">
              <a:spcAft>
                <a:spcPts val="750"/>
              </a:spcAft>
              <a:buFontTx/>
              <a:buNone/>
              <a:defRPr sz="1200">
                <a:solidFill>
                  <a:srgbClr val="FFFFFF"/>
                </a:solidFill>
              </a:defRPr>
            </a:lvl1pPr>
            <a:lvl2pPr>
              <a:defRPr sz="900"/>
            </a:lvl2pPr>
            <a:lvl3pPr>
              <a:defRPr sz="750"/>
            </a:lvl3pPr>
            <a:lvl4pPr>
              <a:defRPr sz="675"/>
            </a:lvl4pPr>
            <a:lvl5pPr>
              <a:defRPr sz="675"/>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99136" y="6388388"/>
            <a:ext cx="11777472" cy="16481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49000" y="5785103"/>
            <a:ext cx="844298" cy="844298"/>
          </a:xfrm>
          <a:prstGeom prst="rect">
            <a:avLst/>
          </a:prstGeom>
        </p:spPr>
      </p:pic>
    </p:spTree>
    <p:extLst>
      <p:ext uri="{BB962C8B-B14F-4D97-AF65-F5344CB8AC3E}">
        <p14:creationId xmlns:p14="http://schemas.microsoft.com/office/powerpoint/2010/main" val="1658724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Footer Placeholder 4"/>
          <p:cNvSpPr>
            <a:spLocks noGrp="1"/>
          </p:cNvSpPr>
          <p:nvPr>
            <p:ph type="ftr" sz="quarter" idx="11"/>
          </p:nvPr>
        </p:nvSpPr>
        <p:spPr/>
        <p:txBody>
          <a:bodyPr/>
          <a:lstStyle/>
          <a:p>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27734" y="5959054"/>
            <a:ext cx="717351" cy="717351"/>
          </a:xfrm>
          <a:prstGeom prst="rect">
            <a:avLst/>
          </a:prstGeom>
        </p:spPr>
      </p:pic>
      <p:sp>
        <p:nvSpPr>
          <p:cNvPr id="8" name="Title 7"/>
          <p:cNvSpPr>
            <a:spLocks noGrp="1"/>
          </p:cNvSpPr>
          <p:nvPr>
            <p:ph type="ctrTitle"/>
          </p:nvPr>
        </p:nvSpPr>
        <p:spPr>
          <a:xfrm>
            <a:off x="910336" y="304800"/>
            <a:ext cx="10363200" cy="838200"/>
          </a:xfrm>
          <a:prstGeom prst="rect">
            <a:avLst/>
          </a:prstGeom>
        </p:spPr>
        <p:txBody>
          <a:bodyPr anchor="b"/>
          <a:lstStyle>
            <a:lvl1pPr>
              <a:defRPr sz="4000" cap="all" baseline="0">
                <a:solidFill>
                  <a:schemeClr val="tx1"/>
                </a:solidFill>
              </a:defRPr>
            </a:lvl1pPr>
          </a:lstStyle>
          <a:p>
            <a:r>
              <a:rPr kumimoji="0" lang="en-US" dirty="0"/>
              <a:t>Click to edit Master title style</a:t>
            </a:r>
          </a:p>
        </p:txBody>
      </p:sp>
    </p:spTree>
    <p:extLst>
      <p:ext uri="{BB962C8B-B14F-4D97-AF65-F5344CB8AC3E}">
        <p14:creationId xmlns:p14="http://schemas.microsoft.com/office/powerpoint/2010/main" val="314108373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49000" y="5785103"/>
            <a:ext cx="844298" cy="844298"/>
          </a:xfrm>
          <a:prstGeom prst="rect">
            <a:avLst/>
          </a:prstGeom>
        </p:spPr>
      </p:pic>
      <p:sp>
        <p:nvSpPr>
          <p:cNvPr id="4" name="Title 7"/>
          <p:cNvSpPr>
            <a:spLocks noGrp="1"/>
          </p:cNvSpPr>
          <p:nvPr>
            <p:ph type="ctrTitle"/>
          </p:nvPr>
        </p:nvSpPr>
        <p:spPr>
          <a:xfrm>
            <a:off x="914400" y="2438400"/>
            <a:ext cx="10363200" cy="838200"/>
          </a:xfrm>
          <a:prstGeom prst="rect">
            <a:avLst/>
          </a:prstGeom>
        </p:spPr>
        <p:txBody>
          <a:bodyPr anchor="b"/>
          <a:lstStyle>
            <a:lvl1pPr>
              <a:defRPr sz="4000" cap="all" baseline="0">
                <a:solidFill>
                  <a:schemeClr val="tx1"/>
                </a:solidFill>
              </a:defRPr>
            </a:lvl1pPr>
          </a:lstStyle>
          <a:p>
            <a:r>
              <a:rPr kumimoji="0" lang="en-US" dirty="0"/>
              <a:t>Click to edit Master title style</a:t>
            </a:r>
          </a:p>
        </p:txBody>
      </p:sp>
    </p:spTree>
    <p:extLst>
      <p:ext uri="{BB962C8B-B14F-4D97-AF65-F5344CB8AC3E}">
        <p14:creationId xmlns:p14="http://schemas.microsoft.com/office/powerpoint/2010/main" val="3953521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9" name="Rectangle 8"/>
          <p:cNvSpPr>
            <a:spLocks noChangeArrowheads="1"/>
          </p:cNvSpPr>
          <p:nvPr/>
        </p:nvSpPr>
        <p:spPr bwMode="auto">
          <a:xfrm>
            <a:off x="199136" y="6388387"/>
            <a:ext cx="11777472" cy="164814"/>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9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pic>
        <p:nvPicPr>
          <p:cNvPr id="14" name="Picture 13"/>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049000" y="5785103"/>
            <a:ext cx="844298" cy="844298"/>
          </a:xfrm>
          <a:prstGeom prst="rect">
            <a:avLst/>
          </a:prstGeom>
        </p:spPr>
      </p:pic>
    </p:spTree>
    <p:extLst>
      <p:ext uri="{BB962C8B-B14F-4D97-AF65-F5344CB8AC3E}">
        <p14:creationId xmlns:p14="http://schemas.microsoft.com/office/powerpoint/2010/main" val="1564800735"/>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91" r:id="rId6"/>
    <p:sldLayoutId id="2147483692" r:id="rId7"/>
    <p:sldLayoutId id="2147483693" r:id="rId8"/>
    <p:sldLayoutId id="2147483696" r:id="rId9"/>
    <p:sldLayoutId id="2147483699" r:id="rId10"/>
  </p:sldLayoutIdLst>
  <p:hf sldNum="0" hdr="0" ftr="0" dt="0"/>
  <p:txStyles>
    <p:titleStyle>
      <a:lvl1pPr algn="ctr" rtl="0" eaLnBrk="1" latinLnBrk="0" hangingPunct="1">
        <a:spcBef>
          <a:spcPct val="0"/>
        </a:spcBef>
        <a:buNone/>
        <a:defRPr kumimoji="0" sz="2475" kern="1200">
          <a:solidFill>
            <a:schemeClr val="accent3">
              <a:shade val="75000"/>
            </a:schemeClr>
          </a:solidFill>
          <a:latin typeface="+mj-lt"/>
          <a:ea typeface="+mj-ea"/>
          <a:cs typeface="+mj-cs"/>
        </a:defRPr>
      </a:lvl1pPr>
    </p:titleStyle>
    <p:bodyStyle>
      <a:lvl1pPr marL="342900" indent="-342900" algn="l" rtl="0" eaLnBrk="1" latinLnBrk="0" hangingPunct="1">
        <a:spcBef>
          <a:spcPct val="20000"/>
        </a:spcBef>
        <a:buClr>
          <a:schemeClr val="accent1"/>
        </a:buClr>
        <a:buSzPct val="85000"/>
        <a:buFont typeface="Arial" panose="020B0604020202020204" pitchFamily="34" charset="0"/>
        <a:buChar char="•"/>
        <a:defRPr kumimoji="0" sz="2025" kern="1200">
          <a:solidFill>
            <a:schemeClr val="tx1"/>
          </a:solidFill>
          <a:latin typeface="+mn-lt"/>
          <a:ea typeface="+mn-ea"/>
          <a:cs typeface="+mn-cs"/>
        </a:defRPr>
      </a:lvl1pPr>
      <a:lvl2pPr marL="491490" indent="-285750" algn="l" rtl="0" eaLnBrk="1" latinLnBrk="0" hangingPunct="1">
        <a:spcBef>
          <a:spcPct val="20000"/>
        </a:spcBef>
        <a:buClr>
          <a:schemeClr val="accent2"/>
        </a:buClr>
        <a:buSzPct val="70000"/>
        <a:buFont typeface="Arial" panose="020B0604020202020204" pitchFamily="34" charset="0"/>
        <a:buChar char="•"/>
        <a:defRPr kumimoji="0" sz="1650" kern="1200">
          <a:solidFill>
            <a:schemeClr val="tx2"/>
          </a:solidFill>
          <a:latin typeface="+mn-lt"/>
          <a:ea typeface="+mn-ea"/>
          <a:cs typeface="+mn-cs"/>
        </a:defRPr>
      </a:lvl2pPr>
      <a:lvl3pPr marL="731520" indent="-285750" algn="l" rtl="0" eaLnBrk="1" latinLnBrk="0" hangingPunct="1">
        <a:spcBef>
          <a:spcPct val="20000"/>
        </a:spcBef>
        <a:buClr>
          <a:schemeClr val="accent3"/>
        </a:buClr>
        <a:buSzPct val="75000"/>
        <a:buFont typeface="Arial" panose="020B0604020202020204" pitchFamily="34" charset="0"/>
        <a:buChar char="•"/>
        <a:defRPr kumimoji="0" sz="1500" kern="1200">
          <a:solidFill>
            <a:schemeClr val="tx1"/>
          </a:solidFill>
          <a:latin typeface="+mn-lt"/>
          <a:ea typeface="+mn-ea"/>
          <a:cs typeface="+mn-cs"/>
        </a:defRPr>
      </a:lvl3pPr>
      <a:lvl4pPr marL="937260" indent="-285750" algn="l" rtl="0" eaLnBrk="1" latinLnBrk="0" hangingPunct="1">
        <a:spcBef>
          <a:spcPct val="20000"/>
        </a:spcBef>
        <a:buClr>
          <a:schemeClr val="accent4"/>
        </a:buClr>
        <a:buSzPct val="70000"/>
        <a:buFont typeface="Arial" panose="020B0604020202020204" pitchFamily="34" charset="0"/>
        <a:buChar char="•"/>
        <a:defRPr kumimoji="0" sz="1500" kern="1200">
          <a:solidFill>
            <a:schemeClr val="tx2"/>
          </a:solidFill>
          <a:latin typeface="+mn-lt"/>
          <a:ea typeface="+mn-ea"/>
          <a:cs typeface="+mn-cs"/>
        </a:defRPr>
      </a:lvl4pPr>
      <a:lvl5pPr marL="1143000" indent="-285750" algn="l" rtl="0" eaLnBrk="1" latinLnBrk="0" hangingPunct="1">
        <a:spcBef>
          <a:spcPct val="20000"/>
        </a:spcBef>
        <a:buClr>
          <a:schemeClr val="accent5"/>
        </a:buClr>
        <a:buFont typeface="Arial" panose="020B0604020202020204" pitchFamily="34" charset="0"/>
        <a:buChar char="•"/>
        <a:defRPr kumimoji="0" sz="1350" kern="1200">
          <a:solidFill>
            <a:schemeClr val="tx1"/>
          </a:solidFill>
          <a:latin typeface="+mn-lt"/>
          <a:ea typeface="+mn-ea"/>
          <a:cs typeface="+mn-cs"/>
        </a:defRPr>
      </a:lvl5pPr>
      <a:lvl6pPr marL="1234440" indent="-137160" algn="l" rtl="0" eaLnBrk="1" latinLnBrk="0" hangingPunct="1">
        <a:spcBef>
          <a:spcPct val="20000"/>
        </a:spcBef>
        <a:buClr>
          <a:schemeClr val="accent6"/>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1">
            <a:shade val="75000"/>
          </a:schemeClr>
        </a:buClr>
        <a:buSzPct val="90000"/>
        <a:buChar char="•"/>
        <a:defRPr kumimoji="0" sz="1200" kern="1200" baseline="0">
          <a:solidFill>
            <a:schemeClr val="tx1"/>
          </a:solidFill>
          <a:latin typeface="+mn-lt"/>
          <a:ea typeface="+mn-ea"/>
          <a:cs typeface="+mn-cs"/>
        </a:defRPr>
      </a:lvl7pPr>
      <a:lvl8pPr marL="1577340" indent="-137160" algn="l" rtl="0" eaLnBrk="1" latinLnBrk="0" hangingPunct="1">
        <a:spcBef>
          <a:spcPct val="20000"/>
        </a:spcBef>
        <a:buClr>
          <a:schemeClr val="accent4">
            <a:shade val="75000"/>
          </a:schemeClr>
        </a:buClr>
        <a:buChar char="•"/>
        <a:defRPr kumimoji="0" sz="1200" kern="1200">
          <a:solidFill>
            <a:schemeClr val="tx1"/>
          </a:solidFill>
          <a:latin typeface="+mn-lt"/>
          <a:ea typeface="+mn-ea"/>
          <a:cs typeface="+mn-cs"/>
        </a:defRPr>
      </a:lvl8pPr>
      <a:lvl9pPr marL="1783080" indent="-137160" algn="l" rtl="0" eaLnBrk="1" latinLnBrk="0" hangingPunct="1">
        <a:spcBef>
          <a:spcPct val="20000"/>
        </a:spcBef>
        <a:buClr>
          <a:schemeClr val="accent2">
            <a:shade val="75000"/>
          </a:schemeClr>
        </a:buClr>
        <a:buSzPct val="90000"/>
        <a:buChar char="•"/>
        <a:defRPr kumimoji="0" sz="105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19200" y="2895600"/>
            <a:ext cx="9525000" cy="3048000"/>
          </a:xfrm>
          <a:prstGeom prst="rect">
            <a:avLst/>
          </a:prstGeom>
          <a:solidFill>
            <a:schemeClr val="bg1"/>
          </a:solidFill>
          <a:ln w="57150">
            <a:solidFill>
              <a:schemeClr val="bg1"/>
            </a:solidFill>
          </a:ln>
        </p:spPr>
        <p:txBody>
          <a:bodyPr vert="horz" lIns="91440" tIns="45720" rIns="91440" bIns="45720" rtlCol="0" anchor="ctr">
            <a:noAutofit/>
          </a:bodyPr>
          <a:lstStyle>
            <a:lvl1pPr algn="ctr" defTabSz="914400" rtl="0" eaLnBrk="1" latinLnBrk="0" hangingPunct="1">
              <a:spcBef>
                <a:spcPct val="0"/>
              </a:spcBef>
              <a:buNone/>
              <a:defRPr sz="4400" kern="1200" cap="all" baseline="0">
                <a:solidFill>
                  <a:srgbClr val="AD8800"/>
                </a:solidFill>
                <a:latin typeface="ITC New Baskerville Std" pitchFamily="18" charset="0"/>
                <a:ea typeface="+mj-ea"/>
                <a:cs typeface="+mj-cs"/>
              </a:defRPr>
            </a:lvl1pPr>
          </a:lstStyle>
          <a:p>
            <a:br>
              <a:rPr lang="en-US" sz="5000" dirty="0">
                <a:latin typeface="Georgia" pitchFamily="18" charset="0"/>
              </a:rPr>
            </a:br>
            <a:endParaRPr lang="en-US" dirty="0"/>
          </a:p>
          <a:p>
            <a:r>
              <a:rPr lang="en-US" sz="4800" dirty="0">
                <a:latin typeface="Georgia"/>
              </a:rPr>
              <a:t>Disciplinary case Trends</a:t>
            </a:r>
          </a:p>
          <a:p>
            <a:endParaRPr lang="en-US" sz="2700" cap="none" dirty="0">
              <a:latin typeface="Georgia"/>
            </a:endParaRPr>
          </a:p>
          <a:p>
            <a:r>
              <a:rPr lang="en-US" sz="2700" cap="none" dirty="0">
                <a:latin typeface="Georgia"/>
              </a:rPr>
              <a:t>THE MILLER BECKER SEMINAR (2023)</a:t>
            </a:r>
            <a:endParaRPr lang="en-US" sz="2700" cap="none" dirty="0">
              <a:latin typeface="Georgia" pitchFamily="18" charset="0"/>
            </a:endParaRPr>
          </a:p>
          <a:p>
            <a:endParaRPr lang="en-US" sz="2700" cap="none" dirty="0">
              <a:solidFill>
                <a:schemeClr val="tx2"/>
              </a:solidFill>
              <a:latin typeface="Georgia" pitchFamily="18" charset="0"/>
            </a:endParaRPr>
          </a:p>
          <a:p>
            <a:r>
              <a:rPr lang="en-US" sz="2700" cap="none" dirty="0">
                <a:solidFill>
                  <a:schemeClr val="tx2"/>
                </a:solidFill>
                <a:latin typeface="Georgia" pitchFamily="18" charset="0"/>
              </a:rPr>
              <a:t>Kristi R. McAnaul, Esq.  </a:t>
            </a:r>
          </a:p>
          <a:p>
            <a:r>
              <a:rPr lang="en-US" sz="2700" cap="none" dirty="0">
                <a:solidFill>
                  <a:schemeClr val="tx2"/>
                </a:solidFill>
                <a:latin typeface="Georgia" pitchFamily="18" charset="0"/>
              </a:rPr>
              <a:t>D. Allan Asbury, Esq. </a:t>
            </a:r>
          </a:p>
          <a:p>
            <a:endParaRPr lang="en-US" sz="2700" cap="none" dirty="0">
              <a:solidFill>
                <a:schemeClr val="tx2"/>
              </a:solidFill>
              <a:latin typeface="Georgia" pitchFamily="18" charset="0"/>
            </a:endParaRPr>
          </a:p>
          <a:p>
            <a:r>
              <a:rPr lang="en-US" sz="2700" cap="none" dirty="0">
                <a:solidFill>
                  <a:schemeClr val="tx2"/>
                </a:solidFill>
                <a:latin typeface="Georgia" pitchFamily="18" charset="0"/>
              </a:rPr>
              <a:t>  </a:t>
            </a:r>
          </a:p>
          <a:p>
            <a:endParaRPr lang="en-US" sz="2800" dirty="0">
              <a:latin typeface="Georgia" pitchFamily="18" charset="0"/>
            </a:endParaRPr>
          </a:p>
          <a:p>
            <a:endParaRPr lang="en-US" sz="2700" cap="none" dirty="0">
              <a:solidFill>
                <a:schemeClr val="tx2"/>
              </a:solidFill>
              <a:latin typeface="Georgia" pitchFamily="18" charset="0"/>
            </a:endParaRPr>
          </a:p>
          <a:p>
            <a:br>
              <a:rPr lang="en-US" sz="5000" dirty="0">
                <a:solidFill>
                  <a:schemeClr val="accent1"/>
                </a:solidFill>
                <a:latin typeface="Georgia" pitchFamily="18" charset="0"/>
              </a:rPr>
            </a:br>
            <a:endParaRPr lang="en-US" sz="5000" dirty="0">
              <a:solidFill>
                <a:schemeClr val="accent1"/>
              </a:solidFill>
              <a:latin typeface="Georgia" pitchFamily="18" charset="0"/>
            </a:endParaRPr>
          </a:p>
        </p:txBody>
      </p:sp>
    </p:spTree>
    <p:extLst>
      <p:ext uri="{BB962C8B-B14F-4D97-AF65-F5344CB8AC3E}">
        <p14:creationId xmlns:p14="http://schemas.microsoft.com/office/powerpoint/2010/main" val="1208819955"/>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4A287-4B36-4BFB-9E00-391061ED32E2}"/>
              </a:ext>
            </a:extLst>
          </p:cNvPr>
          <p:cNvSpPr>
            <a:spLocks noGrp="1"/>
          </p:cNvSpPr>
          <p:nvPr>
            <p:ph type="title"/>
          </p:nvPr>
        </p:nvSpPr>
        <p:spPr/>
        <p:txBody>
          <a:bodyPr/>
          <a:lstStyle/>
          <a:p>
            <a:r>
              <a:rPr lang="en-US" dirty="0"/>
              <a:t>False statements to Tribunal</a:t>
            </a:r>
          </a:p>
        </p:txBody>
      </p:sp>
    </p:spTree>
    <p:extLst>
      <p:ext uri="{BB962C8B-B14F-4D97-AF65-F5344CB8AC3E}">
        <p14:creationId xmlns:p14="http://schemas.microsoft.com/office/powerpoint/2010/main" val="4059689832"/>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520" y="399725"/>
            <a:ext cx="10363200" cy="838200"/>
          </a:xfrm>
        </p:spPr>
        <p:txBody>
          <a:bodyPr>
            <a:normAutofit fontScale="90000"/>
          </a:bodyPr>
          <a:lstStyle/>
          <a:p>
            <a:br>
              <a:rPr lang="en-US" sz="4800" b="1" dirty="0"/>
            </a:br>
            <a:br>
              <a:rPr lang="en-US" sz="4800" b="1" dirty="0"/>
            </a:br>
            <a:r>
              <a:rPr lang="en-US" sz="4800" b="1" dirty="0"/>
              <a:t>    Notarization Problems	</a:t>
            </a:r>
          </a:p>
        </p:txBody>
      </p:sp>
      <p:sp>
        <p:nvSpPr>
          <p:cNvPr id="3" name="Content Placeholder 2"/>
          <p:cNvSpPr>
            <a:spLocks noGrp="1"/>
          </p:cNvSpPr>
          <p:nvPr>
            <p:ph idx="1"/>
          </p:nvPr>
        </p:nvSpPr>
        <p:spPr>
          <a:xfrm>
            <a:off x="577720" y="1447800"/>
            <a:ext cx="10972800" cy="5181599"/>
          </a:xfrm>
        </p:spPr>
        <p:txBody>
          <a:bodyPr>
            <a:normAutofit/>
          </a:bodyPr>
          <a:lstStyle/>
          <a:p>
            <a:pPr marL="0" indent="0">
              <a:buNone/>
            </a:pPr>
            <a:r>
              <a:rPr lang="en-US" sz="3600" i="1" dirty="0"/>
              <a:t>ODC v. Porter</a:t>
            </a:r>
            <a:r>
              <a:rPr lang="en-US" sz="3600" dirty="0"/>
              <a:t>, 2021-Ohio-4352</a:t>
            </a:r>
          </a:p>
          <a:p>
            <a:pPr marL="0" indent="0">
              <a:buNone/>
            </a:pPr>
            <a:r>
              <a:rPr lang="en-US" sz="3600" i="1" dirty="0"/>
              <a:t>Columbus Bar Assn. v. Davis, </a:t>
            </a:r>
            <a:r>
              <a:rPr lang="en-US" sz="3600" dirty="0"/>
              <a:t>2022-Ohio-1286</a:t>
            </a:r>
          </a:p>
          <a:p>
            <a:pPr marL="0" indent="0">
              <a:buNone/>
            </a:pPr>
            <a:r>
              <a:rPr lang="en-US" sz="3600" i="1" dirty="0"/>
              <a:t>ODC v. Jarvis, </a:t>
            </a:r>
            <a:r>
              <a:rPr lang="en-US" sz="3600" dirty="0"/>
              <a:t>2022-Ohio-3936</a:t>
            </a:r>
          </a:p>
          <a:p>
            <a:pPr marL="0" indent="0">
              <a:buNone/>
            </a:pPr>
            <a:r>
              <a:rPr lang="en-US" sz="3600" i="1" dirty="0"/>
              <a:t>ODC v. Smith, </a:t>
            </a:r>
            <a:r>
              <a:rPr lang="en-US" sz="3600" dirty="0"/>
              <a:t>2022-Ohio-840</a:t>
            </a:r>
          </a:p>
          <a:p>
            <a:pPr marL="0" indent="0">
              <a:buNone/>
            </a:pPr>
            <a:r>
              <a:rPr lang="en-US" sz="3600" i="1" dirty="0"/>
              <a:t>Mahoning </a:t>
            </a:r>
            <a:r>
              <a:rPr lang="en-US" sz="3600" i="1" dirty="0" err="1"/>
              <a:t>Cty</a:t>
            </a:r>
            <a:r>
              <a:rPr lang="en-US" sz="3600" i="1" dirty="0"/>
              <a:t>. Bar Assn. v. </a:t>
            </a:r>
            <a:r>
              <a:rPr lang="en-US" sz="3600" i="1" dirty="0" err="1"/>
              <a:t>Macejko</a:t>
            </a:r>
            <a:r>
              <a:rPr lang="en-US" sz="3600" i="1" dirty="0"/>
              <a:t>, </a:t>
            </a:r>
            <a:r>
              <a:rPr lang="en-US" sz="3600" dirty="0"/>
              <a:t>2022-Ohio-322</a:t>
            </a:r>
          </a:p>
          <a:p>
            <a:pPr marL="0" indent="0">
              <a:buNone/>
            </a:pPr>
            <a:endParaRPr lang="en-US" sz="3600" dirty="0"/>
          </a:p>
          <a:p>
            <a:pPr marL="0" marR="0" indent="0">
              <a:spcBef>
                <a:spcPts val="0"/>
              </a:spcBef>
              <a:spcAft>
                <a:spcPts val="0"/>
              </a:spcAft>
              <a:buNone/>
            </a:pPr>
            <a:endParaRPr lang="en-US" sz="3600" dirty="0"/>
          </a:p>
        </p:txBody>
      </p:sp>
      <p:cxnSp>
        <p:nvCxnSpPr>
          <p:cNvPr id="4" name="Straight Connector 3"/>
          <p:cNvCxnSpPr/>
          <p:nvPr/>
        </p:nvCxnSpPr>
        <p:spPr>
          <a:xfrm flipV="1">
            <a:off x="806320" y="1237925"/>
            <a:ext cx="10579359" cy="1"/>
          </a:xfrm>
          <a:prstGeom prst="line">
            <a:avLst/>
          </a:prstGeom>
          <a:ln>
            <a:solidFill>
              <a:srgbClr val="BCA0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1033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17327"/>
            <a:ext cx="10363200" cy="838200"/>
          </a:xfrm>
        </p:spPr>
        <p:txBody>
          <a:bodyPr>
            <a:normAutofit fontScale="90000"/>
          </a:bodyPr>
          <a:lstStyle/>
          <a:p>
            <a:br>
              <a:rPr lang="en-US" sz="4800" b="1" dirty="0"/>
            </a:br>
            <a:br>
              <a:rPr lang="en-US" sz="4800" b="1" dirty="0"/>
            </a:br>
            <a:r>
              <a:rPr lang="en-US" sz="4800" b="1" dirty="0"/>
              <a:t>    Other False Statements	</a:t>
            </a:r>
          </a:p>
        </p:txBody>
      </p:sp>
      <p:sp>
        <p:nvSpPr>
          <p:cNvPr id="3" name="Content Placeholder 2"/>
          <p:cNvSpPr>
            <a:spLocks noGrp="1"/>
          </p:cNvSpPr>
          <p:nvPr>
            <p:ph idx="1"/>
          </p:nvPr>
        </p:nvSpPr>
        <p:spPr>
          <a:xfrm>
            <a:off x="501520" y="1359074"/>
            <a:ext cx="10972800" cy="5181599"/>
          </a:xfrm>
        </p:spPr>
        <p:txBody>
          <a:bodyPr>
            <a:normAutofit/>
          </a:bodyPr>
          <a:lstStyle/>
          <a:p>
            <a:pPr marL="0" indent="0">
              <a:buNone/>
            </a:pPr>
            <a:r>
              <a:rPr lang="en-US" sz="3600" i="1" dirty="0"/>
              <a:t>Lorain </a:t>
            </a:r>
            <a:r>
              <a:rPr lang="en-US" sz="3600" i="1" dirty="0" err="1"/>
              <a:t>Cty</a:t>
            </a:r>
            <a:r>
              <a:rPr lang="en-US" sz="3600" i="1" dirty="0"/>
              <a:t> Bar Assn. v. Nelson, </a:t>
            </a:r>
            <a:r>
              <a:rPr lang="en-US" sz="3600" dirty="0"/>
              <a:t>2022-Ohio-1288</a:t>
            </a:r>
          </a:p>
          <a:p>
            <a:pPr marL="0" indent="0">
              <a:buNone/>
            </a:pPr>
            <a:r>
              <a:rPr lang="en-US" sz="3600" i="1" dirty="0"/>
              <a:t>ODC v. </a:t>
            </a:r>
            <a:r>
              <a:rPr lang="en-US" sz="3600" i="1" dirty="0" err="1"/>
              <a:t>Jancura</a:t>
            </a:r>
            <a:r>
              <a:rPr lang="en-US" sz="3600" i="1" dirty="0"/>
              <a:t>, </a:t>
            </a:r>
            <a:r>
              <a:rPr lang="en-US" sz="3600" dirty="0"/>
              <a:t>2022-Ohio-3189</a:t>
            </a:r>
          </a:p>
          <a:p>
            <a:pPr marL="0" indent="0">
              <a:buNone/>
            </a:pPr>
            <a:r>
              <a:rPr lang="en-US" sz="3600" i="1" dirty="0"/>
              <a:t>ODC v. Noble</a:t>
            </a:r>
            <a:r>
              <a:rPr lang="en-US" sz="3600" dirty="0"/>
              <a:t>, 2022-Ohio-2190</a:t>
            </a:r>
          </a:p>
          <a:p>
            <a:pPr marL="0" indent="0">
              <a:buNone/>
            </a:pPr>
            <a:endParaRPr lang="en-US" sz="3600" dirty="0"/>
          </a:p>
          <a:p>
            <a:pPr marL="0" marR="0" indent="0">
              <a:spcBef>
                <a:spcPts val="0"/>
              </a:spcBef>
              <a:spcAft>
                <a:spcPts val="0"/>
              </a:spcAft>
              <a:buNone/>
            </a:pPr>
            <a:endParaRPr lang="en-US" sz="3600" dirty="0"/>
          </a:p>
        </p:txBody>
      </p:sp>
      <p:cxnSp>
        <p:nvCxnSpPr>
          <p:cNvPr id="4" name="Straight Connector 3"/>
          <p:cNvCxnSpPr/>
          <p:nvPr/>
        </p:nvCxnSpPr>
        <p:spPr>
          <a:xfrm flipV="1">
            <a:off x="698241" y="1155527"/>
            <a:ext cx="10579359" cy="1"/>
          </a:xfrm>
          <a:prstGeom prst="line">
            <a:avLst/>
          </a:prstGeom>
          <a:ln>
            <a:solidFill>
              <a:srgbClr val="BCA0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9624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4A287-4B36-4BFB-9E00-391061ED32E2}"/>
              </a:ext>
            </a:extLst>
          </p:cNvPr>
          <p:cNvSpPr>
            <a:spLocks noGrp="1"/>
          </p:cNvSpPr>
          <p:nvPr>
            <p:ph type="title"/>
          </p:nvPr>
        </p:nvSpPr>
        <p:spPr/>
        <p:txBody>
          <a:bodyPr/>
          <a:lstStyle/>
          <a:p>
            <a:r>
              <a:rPr lang="en-US" dirty="0"/>
              <a:t>Courtroom/Case misconduct</a:t>
            </a:r>
          </a:p>
        </p:txBody>
      </p:sp>
    </p:spTree>
    <p:extLst>
      <p:ext uri="{BB962C8B-B14F-4D97-AF65-F5344CB8AC3E}">
        <p14:creationId xmlns:p14="http://schemas.microsoft.com/office/powerpoint/2010/main" val="95000675"/>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520" y="742873"/>
            <a:ext cx="10363200" cy="838200"/>
          </a:xfrm>
        </p:spPr>
        <p:txBody>
          <a:bodyPr>
            <a:normAutofit fontScale="90000"/>
          </a:bodyPr>
          <a:lstStyle/>
          <a:p>
            <a:br>
              <a:rPr lang="en-US" sz="4800" b="1" dirty="0"/>
            </a:br>
            <a:br>
              <a:rPr lang="en-US" sz="4800" b="1" dirty="0"/>
            </a:br>
            <a:r>
              <a:rPr lang="en-US" sz="4800" b="1" dirty="0"/>
              <a:t>    Case Mismanagement	</a:t>
            </a:r>
          </a:p>
        </p:txBody>
      </p:sp>
      <p:sp>
        <p:nvSpPr>
          <p:cNvPr id="3" name="Content Placeholder 2"/>
          <p:cNvSpPr>
            <a:spLocks noGrp="1"/>
          </p:cNvSpPr>
          <p:nvPr>
            <p:ph idx="1"/>
          </p:nvPr>
        </p:nvSpPr>
        <p:spPr>
          <a:xfrm>
            <a:off x="577720" y="1712260"/>
            <a:ext cx="10972800" cy="5181599"/>
          </a:xfrm>
        </p:spPr>
        <p:txBody>
          <a:bodyPr>
            <a:normAutofit/>
          </a:bodyPr>
          <a:lstStyle/>
          <a:p>
            <a:pPr marL="0" indent="0">
              <a:buNone/>
            </a:pPr>
            <a:r>
              <a:rPr lang="en-US" sz="3600" i="1" dirty="0"/>
              <a:t>ODC v. </a:t>
            </a:r>
            <a:r>
              <a:rPr lang="en-US" sz="3600" i="1" dirty="0" err="1"/>
              <a:t>Stobbs</a:t>
            </a:r>
            <a:r>
              <a:rPr lang="en-US" sz="3600" dirty="0"/>
              <a:t>, 2023-Ohio-1719</a:t>
            </a:r>
          </a:p>
          <a:p>
            <a:r>
              <a:rPr lang="en-US" sz="3000" dirty="0"/>
              <a:t>Representing adverse parties in same matter;</a:t>
            </a:r>
          </a:p>
          <a:p>
            <a:r>
              <a:rPr lang="en-US" sz="3000" dirty="0"/>
              <a:t>Filed a complaint with false statements;</a:t>
            </a:r>
          </a:p>
          <a:p>
            <a:r>
              <a:rPr lang="en-US" sz="3000" dirty="0"/>
              <a:t>Falsely represented that a client was appearing in the matter pro se;</a:t>
            </a:r>
          </a:p>
          <a:p>
            <a:r>
              <a:rPr lang="en-US" sz="3000" dirty="0"/>
              <a:t>Twice attempted to have different duty judges grant an unfiled declaratory judgment motion;</a:t>
            </a:r>
          </a:p>
          <a:p>
            <a:r>
              <a:rPr lang="en-US" sz="3000" dirty="0"/>
              <a:t>Courtroom behavior.</a:t>
            </a:r>
          </a:p>
          <a:p>
            <a:pPr marL="0" indent="0">
              <a:buNone/>
            </a:pPr>
            <a:endParaRPr lang="en-US" sz="3600" dirty="0"/>
          </a:p>
        </p:txBody>
      </p:sp>
      <p:cxnSp>
        <p:nvCxnSpPr>
          <p:cNvPr id="4" name="Straight Connector 3"/>
          <p:cNvCxnSpPr/>
          <p:nvPr/>
        </p:nvCxnSpPr>
        <p:spPr>
          <a:xfrm flipV="1">
            <a:off x="774441" y="1601788"/>
            <a:ext cx="10579359" cy="1"/>
          </a:xfrm>
          <a:prstGeom prst="line">
            <a:avLst/>
          </a:prstGeom>
          <a:ln>
            <a:solidFill>
              <a:srgbClr val="BCA0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3896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520" y="742873"/>
            <a:ext cx="10363200" cy="838200"/>
          </a:xfrm>
        </p:spPr>
        <p:txBody>
          <a:bodyPr>
            <a:normAutofit fontScale="90000"/>
          </a:bodyPr>
          <a:lstStyle/>
          <a:p>
            <a:br>
              <a:rPr lang="en-US" sz="4800" b="1" dirty="0"/>
            </a:br>
            <a:r>
              <a:rPr lang="en-US" sz="4800" b="1" dirty="0"/>
              <a:t>RESPECT FOR RIGHTS OF THIRD PERSONS	</a:t>
            </a:r>
          </a:p>
        </p:txBody>
      </p:sp>
      <p:sp>
        <p:nvSpPr>
          <p:cNvPr id="3" name="Content Placeholder 2"/>
          <p:cNvSpPr>
            <a:spLocks noGrp="1"/>
          </p:cNvSpPr>
          <p:nvPr>
            <p:ph idx="1"/>
          </p:nvPr>
        </p:nvSpPr>
        <p:spPr>
          <a:xfrm>
            <a:off x="577720" y="1712260"/>
            <a:ext cx="10972800" cy="5181599"/>
          </a:xfrm>
        </p:spPr>
        <p:txBody>
          <a:bodyPr>
            <a:normAutofit/>
          </a:bodyPr>
          <a:lstStyle/>
          <a:p>
            <a:pPr marL="0" indent="0">
              <a:buNone/>
            </a:pPr>
            <a:r>
              <a:rPr lang="en-US" sz="3600" i="1" dirty="0"/>
              <a:t>ODC v. </a:t>
            </a:r>
            <a:r>
              <a:rPr lang="en-US" sz="3600" i="1" dirty="0" err="1"/>
              <a:t>O’Diam</a:t>
            </a:r>
            <a:r>
              <a:rPr lang="en-US" sz="3600" dirty="0"/>
              <a:t>, 2023-Ohio-1118 </a:t>
            </a:r>
          </a:p>
          <a:p>
            <a:pPr marL="205740" lvl="1" indent="0">
              <a:buNone/>
            </a:pPr>
            <a:r>
              <a:rPr lang="en-US" sz="2850" dirty="0"/>
              <a:t>  </a:t>
            </a:r>
            <a:endParaRPr lang="en-US" sz="3600" dirty="0"/>
          </a:p>
          <a:p>
            <a:r>
              <a:rPr lang="en-US" sz="3000" dirty="0"/>
              <a:t>Un-curtailed examination of unrepresented beneficiary in status conference; </a:t>
            </a:r>
          </a:p>
          <a:p>
            <a:r>
              <a:rPr lang="en-US" sz="3000" dirty="0"/>
              <a:t>Demeanor that was aggressive, retaliatory, argumentative, mean, angry, and demeaning;</a:t>
            </a:r>
          </a:p>
          <a:p>
            <a:r>
              <a:rPr lang="en-US" sz="3000" dirty="0"/>
              <a:t>Conduct embarrassed and harassed beneficiary;</a:t>
            </a:r>
          </a:p>
          <a:p>
            <a:r>
              <a:rPr lang="en-US" sz="3000" dirty="0"/>
              <a:t>Post-estate conduct; seeking of fees for status conference</a:t>
            </a:r>
          </a:p>
        </p:txBody>
      </p:sp>
      <p:cxnSp>
        <p:nvCxnSpPr>
          <p:cNvPr id="4" name="Straight Connector 3"/>
          <p:cNvCxnSpPr/>
          <p:nvPr/>
        </p:nvCxnSpPr>
        <p:spPr>
          <a:xfrm flipV="1">
            <a:off x="774441" y="1601788"/>
            <a:ext cx="10579359" cy="1"/>
          </a:xfrm>
          <a:prstGeom prst="line">
            <a:avLst/>
          </a:prstGeom>
          <a:ln>
            <a:solidFill>
              <a:srgbClr val="BCA0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3255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49172"/>
            <a:ext cx="10363200" cy="838200"/>
          </a:xfrm>
        </p:spPr>
        <p:txBody>
          <a:bodyPr>
            <a:normAutofit/>
          </a:bodyPr>
          <a:lstStyle/>
          <a:p>
            <a:r>
              <a:rPr lang="en-US" sz="4800" b="1" dirty="0"/>
              <a:t>   OLAP REFERRAL	</a:t>
            </a:r>
          </a:p>
        </p:txBody>
      </p:sp>
      <p:sp>
        <p:nvSpPr>
          <p:cNvPr id="3" name="Content Placeholder 2"/>
          <p:cNvSpPr>
            <a:spLocks noGrp="1"/>
          </p:cNvSpPr>
          <p:nvPr>
            <p:ph idx="1"/>
          </p:nvPr>
        </p:nvSpPr>
        <p:spPr>
          <a:xfrm>
            <a:off x="577720" y="1657393"/>
            <a:ext cx="10972800" cy="5181599"/>
          </a:xfrm>
        </p:spPr>
        <p:txBody>
          <a:bodyPr>
            <a:normAutofit/>
          </a:bodyPr>
          <a:lstStyle/>
          <a:p>
            <a:pPr marL="0" indent="0">
              <a:buNone/>
            </a:pPr>
            <a:r>
              <a:rPr lang="en-US" sz="3600" i="1" dirty="0"/>
              <a:t>CMBA v. Whipple, </a:t>
            </a:r>
            <a:r>
              <a:rPr lang="en-US" sz="3600" dirty="0"/>
              <a:t>2022-Ohio-510 </a:t>
            </a:r>
          </a:p>
          <a:p>
            <a:endParaRPr lang="en-US" sz="3600" dirty="0"/>
          </a:p>
          <a:p>
            <a:r>
              <a:rPr lang="en-US" sz="3000" dirty="0"/>
              <a:t>Respondent questioned opposing counsel’s fitness as a lawyer;</a:t>
            </a:r>
          </a:p>
          <a:p>
            <a:r>
              <a:rPr lang="en-US" sz="3000" dirty="0"/>
              <a:t>“Thinly veiled threat” of criminal charges and professional misconduct allegations (RPC 1.2(e))</a:t>
            </a:r>
          </a:p>
          <a:p>
            <a:r>
              <a:rPr lang="en-US" sz="3000" dirty="0"/>
              <a:t>Sought dismissal of case in order to withdraw his motion to refer.</a:t>
            </a:r>
          </a:p>
          <a:p>
            <a:pPr marL="205740" lvl="1" indent="0">
              <a:buNone/>
            </a:pPr>
            <a:r>
              <a:rPr lang="en-US" sz="2850" dirty="0"/>
              <a:t>  </a:t>
            </a:r>
            <a:endParaRPr lang="en-US" sz="3600" dirty="0"/>
          </a:p>
        </p:txBody>
      </p:sp>
      <p:cxnSp>
        <p:nvCxnSpPr>
          <p:cNvPr id="4" name="Straight Connector 3"/>
          <p:cNvCxnSpPr/>
          <p:nvPr/>
        </p:nvCxnSpPr>
        <p:spPr>
          <a:xfrm flipV="1">
            <a:off x="774441" y="1601788"/>
            <a:ext cx="10579359" cy="1"/>
          </a:xfrm>
          <a:prstGeom prst="line">
            <a:avLst/>
          </a:prstGeom>
          <a:ln>
            <a:solidFill>
              <a:srgbClr val="BCA0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7007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4A287-4B36-4BFB-9E00-391061ED32E2}"/>
              </a:ext>
            </a:extLst>
          </p:cNvPr>
          <p:cNvSpPr>
            <a:spLocks noGrp="1"/>
          </p:cNvSpPr>
          <p:nvPr>
            <p:ph type="title"/>
          </p:nvPr>
        </p:nvSpPr>
        <p:spPr/>
        <p:txBody>
          <a:bodyPr/>
          <a:lstStyle/>
          <a:p>
            <a:r>
              <a:rPr lang="en-US" dirty="0"/>
              <a:t>Judicial criticism</a:t>
            </a:r>
            <a:br>
              <a:rPr lang="en-US" dirty="0"/>
            </a:br>
            <a:endParaRPr lang="en-US" dirty="0"/>
          </a:p>
        </p:txBody>
      </p:sp>
    </p:spTree>
    <p:extLst>
      <p:ext uri="{BB962C8B-B14F-4D97-AF65-F5344CB8AC3E}">
        <p14:creationId xmlns:p14="http://schemas.microsoft.com/office/powerpoint/2010/main" val="870847686"/>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520" y="742873"/>
            <a:ext cx="10363200" cy="838200"/>
          </a:xfrm>
        </p:spPr>
        <p:txBody>
          <a:bodyPr>
            <a:normAutofit fontScale="90000"/>
          </a:bodyPr>
          <a:lstStyle/>
          <a:p>
            <a:r>
              <a:rPr lang="en-US" sz="4800" b="1" dirty="0"/>
              <a:t>Undignified or discourteous conduct	</a:t>
            </a:r>
          </a:p>
        </p:txBody>
      </p:sp>
      <p:sp>
        <p:nvSpPr>
          <p:cNvPr id="3" name="Content Placeholder 2"/>
          <p:cNvSpPr>
            <a:spLocks noGrp="1"/>
          </p:cNvSpPr>
          <p:nvPr>
            <p:ph idx="1"/>
          </p:nvPr>
        </p:nvSpPr>
        <p:spPr>
          <a:xfrm>
            <a:off x="577720" y="1622504"/>
            <a:ext cx="10972800" cy="5181599"/>
          </a:xfrm>
        </p:spPr>
        <p:txBody>
          <a:bodyPr>
            <a:normAutofit fontScale="92500" lnSpcReduction="10000"/>
          </a:bodyPr>
          <a:lstStyle/>
          <a:p>
            <a:pPr marL="0" indent="0">
              <a:buNone/>
            </a:pPr>
            <a:r>
              <a:rPr lang="en-US" sz="3600" i="1" dirty="0"/>
              <a:t>Cleveland Metro Bar Assn. v. Morton</a:t>
            </a:r>
            <a:r>
              <a:rPr lang="en-US" sz="3600" dirty="0"/>
              <a:t>, 2021-Ohio-4095</a:t>
            </a:r>
          </a:p>
          <a:p>
            <a:r>
              <a:rPr lang="en-US" sz="3600" dirty="0"/>
              <a:t>In written memorandum, accused the Supreme Court of: </a:t>
            </a:r>
          </a:p>
          <a:p>
            <a:pPr lvl="1"/>
            <a:r>
              <a:rPr lang="en-US" sz="3225" dirty="0"/>
              <a:t>Intentionally misstating holdings of cases </a:t>
            </a:r>
          </a:p>
          <a:p>
            <a:pPr lvl="1"/>
            <a:r>
              <a:rPr lang="en-US" sz="3225" dirty="0"/>
              <a:t>Issuing decisions based on politics and not law </a:t>
            </a:r>
          </a:p>
          <a:p>
            <a:pPr lvl="1"/>
            <a:r>
              <a:rPr lang="en-US" sz="3225" dirty="0"/>
              <a:t>Delaying the decision until 2 justices retired </a:t>
            </a:r>
          </a:p>
          <a:p>
            <a:r>
              <a:rPr lang="en-US" sz="3600" dirty="0"/>
              <a:t>Violations of </a:t>
            </a:r>
            <a:r>
              <a:rPr lang="en-US" sz="3600" dirty="0" err="1"/>
              <a:t>Prof.Cond.R</a:t>
            </a:r>
            <a:r>
              <a:rPr lang="en-US" sz="3600" dirty="0"/>
              <a:t>. 3.5(a)(6), 8.2(a), 8.4(d)</a:t>
            </a:r>
          </a:p>
          <a:p>
            <a:r>
              <a:rPr lang="en-US" sz="3600" dirty="0"/>
              <a:t> One-year suspension, six months stayed </a:t>
            </a:r>
          </a:p>
          <a:p>
            <a:pPr lvl="1"/>
            <a:endParaRPr lang="en-US" sz="3225" dirty="0"/>
          </a:p>
          <a:p>
            <a:pPr marL="205740" lvl="1" indent="0">
              <a:buNone/>
            </a:pPr>
            <a:r>
              <a:rPr lang="en-US" sz="3225" dirty="0"/>
              <a:t> </a:t>
            </a:r>
          </a:p>
          <a:p>
            <a:pPr lvl="1"/>
            <a:endParaRPr lang="en-US" sz="3225" dirty="0"/>
          </a:p>
          <a:p>
            <a:pPr marL="0" indent="0" algn="ctr">
              <a:buNone/>
            </a:pPr>
            <a:endParaRPr lang="en-US" sz="3000" dirty="0"/>
          </a:p>
          <a:p>
            <a:endParaRPr lang="en-US" sz="3600" dirty="0"/>
          </a:p>
          <a:p>
            <a:endParaRPr lang="en-US" sz="1800" dirty="0">
              <a:effectLst/>
              <a:latin typeface="Calibri" panose="020F0502020204030204" pitchFamily="34" charset="0"/>
              <a:ea typeface="Calibri" panose="020F0502020204030204" pitchFamily="34" charset="0"/>
            </a:endParaRPr>
          </a:p>
          <a:p>
            <a:pPr marL="0" indent="0">
              <a:buNone/>
            </a:pPr>
            <a:endParaRPr lang="en-US" sz="3600" dirty="0">
              <a:highlight>
                <a:srgbClr val="FFFF00"/>
              </a:highlight>
            </a:endParaRPr>
          </a:p>
          <a:p>
            <a:pPr marL="0" indent="0">
              <a:buNone/>
            </a:pPr>
            <a:endParaRPr lang="en-US" sz="3600" dirty="0"/>
          </a:p>
        </p:txBody>
      </p:sp>
      <p:cxnSp>
        <p:nvCxnSpPr>
          <p:cNvPr id="4" name="Straight Connector 3"/>
          <p:cNvCxnSpPr/>
          <p:nvPr/>
        </p:nvCxnSpPr>
        <p:spPr>
          <a:xfrm flipV="1">
            <a:off x="774441" y="1601788"/>
            <a:ext cx="10579359" cy="1"/>
          </a:xfrm>
          <a:prstGeom prst="line">
            <a:avLst/>
          </a:prstGeom>
          <a:ln>
            <a:solidFill>
              <a:srgbClr val="BCA0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7794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520" y="742873"/>
            <a:ext cx="10363200" cy="838200"/>
          </a:xfrm>
        </p:spPr>
        <p:txBody>
          <a:bodyPr>
            <a:normAutofit fontScale="90000"/>
          </a:bodyPr>
          <a:lstStyle/>
          <a:p>
            <a:r>
              <a:rPr lang="en-US" sz="4800" b="1" dirty="0"/>
              <a:t>Undignified or discourteous conduct	</a:t>
            </a:r>
          </a:p>
        </p:txBody>
      </p:sp>
      <p:sp>
        <p:nvSpPr>
          <p:cNvPr id="3" name="Content Placeholder 2"/>
          <p:cNvSpPr>
            <a:spLocks noGrp="1"/>
          </p:cNvSpPr>
          <p:nvPr>
            <p:ph idx="1"/>
          </p:nvPr>
        </p:nvSpPr>
        <p:spPr>
          <a:xfrm>
            <a:off x="577720" y="1622504"/>
            <a:ext cx="10972800" cy="5181599"/>
          </a:xfrm>
        </p:spPr>
        <p:txBody>
          <a:bodyPr>
            <a:normAutofit/>
          </a:bodyPr>
          <a:lstStyle/>
          <a:p>
            <a:pPr marL="0" indent="0">
              <a:buNone/>
            </a:pPr>
            <a:r>
              <a:rPr lang="en-US" sz="3600" i="1" dirty="0"/>
              <a:t>Disciplinary Counsel v. </a:t>
            </a:r>
            <a:r>
              <a:rPr lang="en-US" sz="3600" i="1" dirty="0" err="1"/>
              <a:t>Stobbs</a:t>
            </a:r>
            <a:r>
              <a:rPr lang="en-US" sz="3600" dirty="0"/>
              <a:t>, 2023-Ohio-1719</a:t>
            </a:r>
          </a:p>
          <a:p>
            <a:r>
              <a:rPr lang="en-US" sz="3300" dirty="0"/>
              <a:t>At hearing, repeatedly: </a:t>
            </a:r>
          </a:p>
          <a:p>
            <a:pPr lvl="1"/>
            <a:r>
              <a:rPr lang="en-US" sz="3000" dirty="0"/>
              <a:t>Interrupted the judge accusing him of not understanding the argument </a:t>
            </a:r>
          </a:p>
          <a:p>
            <a:pPr lvl="1"/>
            <a:r>
              <a:rPr lang="en-US" sz="3000" dirty="0"/>
              <a:t>Tone, demeanor, interruptions and refusal to move on were disrespectful</a:t>
            </a:r>
          </a:p>
          <a:p>
            <a:r>
              <a:rPr lang="en-US" sz="3300" dirty="0"/>
              <a:t>Violations of </a:t>
            </a:r>
            <a:r>
              <a:rPr lang="en-US" sz="3300" dirty="0" err="1"/>
              <a:t>Prof.Cond.R</a:t>
            </a:r>
            <a:r>
              <a:rPr lang="en-US" sz="3300" dirty="0"/>
              <a:t>. 3.5(a)(6), 3.1, 3.4(d)</a:t>
            </a:r>
          </a:p>
          <a:p>
            <a:r>
              <a:rPr lang="en-US" sz="3300" dirty="0"/>
              <a:t>18-month suspension, 12 months stayed</a:t>
            </a:r>
          </a:p>
          <a:p>
            <a:pPr marL="0" indent="0" algn="ctr">
              <a:buNone/>
            </a:pPr>
            <a:endParaRPr lang="en-US" sz="3000" dirty="0"/>
          </a:p>
          <a:p>
            <a:endParaRPr lang="en-US" sz="3600" dirty="0"/>
          </a:p>
          <a:p>
            <a:endParaRPr lang="en-US" sz="1800" dirty="0">
              <a:effectLst/>
              <a:latin typeface="Calibri" panose="020F0502020204030204" pitchFamily="34" charset="0"/>
              <a:ea typeface="Calibri" panose="020F0502020204030204" pitchFamily="34" charset="0"/>
            </a:endParaRPr>
          </a:p>
          <a:p>
            <a:pPr marL="0" indent="0">
              <a:buNone/>
            </a:pPr>
            <a:endParaRPr lang="en-US" sz="3600" dirty="0">
              <a:highlight>
                <a:srgbClr val="FFFF00"/>
              </a:highlight>
            </a:endParaRPr>
          </a:p>
          <a:p>
            <a:pPr marL="0" indent="0">
              <a:buNone/>
            </a:pPr>
            <a:endParaRPr lang="en-US" sz="3600" dirty="0"/>
          </a:p>
        </p:txBody>
      </p:sp>
      <p:cxnSp>
        <p:nvCxnSpPr>
          <p:cNvPr id="4" name="Straight Connector 3"/>
          <p:cNvCxnSpPr/>
          <p:nvPr/>
        </p:nvCxnSpPr>
        <p:spPr>
          <a:xfrm flipV="1">
            <a:off x="774441" y="1601788"/>
            <a:ext cx="10579359" cy="1"/>
          </a:xfrm>
          <a:prstGeom prst="line">
            <a:avLst/>
          </a:prstGeom>
          <a:ln>
            <a:solidFill>
              <a:srgbClr val="BCA0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8709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4A287-4B36-4BFB-9E00-391061ED32E2}"/>
              </a:ext>
            </a:extLst>
          </p:cNvPr>
          <p:cNvSpPr>
            <a:spLocks noGrp="1"/>
          </p:cNvSpPr>
          <p:nvPr>
            <p:ph type="title"/>
          </p:nvPr>
        </p:nvSpPr>
        <p:spPr/>
        <p:txBody>
          <a:bodyPr/>
          <a:lstStyle/>
          <a:p>
            <a:r>
              <a:rPr lang="en-US" dirty="0"/>
              <a:t>Disciplinary statistics </a:t>
            </a:r>
            <a:br>
              <a:rPr lang="en-US" dirty="0"/>
            </a:br>
            <a:r>
              <a:rPr lang="en-US" dirty="0"/>
              <a:t>2022</a:t>
            </a:r>
          </a:p>
        </p:txBody>
      </p:sp>
    </p:spTree>
    <p:extLst>
      <p:ext uri="{BB962C8B-B14F-4D97-AF65-F5344CB8AC3E}">
        <p14:creationId xmlns:p14="http://schemas.microsoft.com/office/powerpoint/2010/main" val="784696384"/>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520" y="742873"/>
            <a:ext cx="10363200" cy="838200"/>
          </a:xfrm>
        </p:spPr>
        <p:txBody>
          <a:bodyPr>
            <a:normAutofit fontScale="90000"/>
          </a:bodyPr>
          <a:lstStyle/>
          <a:p>
            <a:r>
              <a:rPr lang="en-US" sz="4800" b="1" dirty="0"/>
              <a:t>Failure to maintain a respectful attitude </a:t>
            </a:r>
          </a:p>
        </p:txBody>
      </p:sp>
      <p:sp>
        <p:nvSpPr>
          <p:cNvPr id="3" name="Content Placeholder 2"/>
          <p:cNvSpPr>
            <a:spLocks noGrp="1"/>
          </p:cNvSpPr>
          <p:nvPr>
            <p:ph idx="1"/>
          </p:nvPr>
        </p:nvSpPr>
        <p:spPr>
          <a:xfrm>
            <a:off x="577720" y="1622504"/>
            <a:ext cx="10972800" cy="5181599"/>
          </a:xfrm>
        </p:spPr>
        <p:txBody>
          <a:bodyPr>
            <a:normAutofit/>
          </a:bodyPr>
          <a:lstStyle/>
          <a:p>
            <a:pPr marL="0" indent="0">
              <a:buNone/>
            </a:pPr>
            <a:r>
              <a:rPr lang="en-US" sz="3600" i="1" dirty="0"/>
              <a:t>Columbus Bar Assn. v. </a:t>
            </a:r>
            <a:r>
              <a:rPr lang="en-US" sz="3600" i="1" dirty="0" err="1"/>
              <a:t>Bahan</a:t>
            </a:r>
            <a:r>
              <a:rPr lang="en-US" sz="3600" dirty="0"/>
              <a:t>, 2022-Ohio-1210</a:t>
            </a:r>
          </a:p>
          <a:p>
            <a:r>
              <a:rPr lang="en-US" sz="3300" dirty="0"/>
              <a:t>While intoxicated at a bar association event loudly called a sitting judge: </a:t>
            </a:r>
          </a:p>
          <a:p>
            <a:pPr lvl="1"/>
            <a:r>
              <a:rPr lang="en-US" sz="3000" dirty="0"/>
              <a:t>“Piece of </a:t>
            </a:r>
            <a:r>
              <a:rPr lang="en-US" sz="3000" dirty="0" err="1"/>
              <a:t>sh</a:t>
            </a:r>
            <a:r>
              <a:rPr lang="en-US" sz="3000" dirty="0"/>
              <a:t>*t” </a:t>
            </a:r>
          </a:p>
          <a:p>
            <a:pPr lvl="1"/>
            <a:r>
              <a:rPr lang="en-US" sz="3000" dirty="0"/>
              <a:t>“A**hole” </a:t>
            </a:r>
          </a:p>
          <a:p>
            <a:pPr lvl="1"/>
            <a:r>
              <a:rPr lang="en-US" sz="3000" dirty="0"/>
              <a:t>“</a:t>
            </a:r>
            <a:r>
              <a:rPr lang="en-US" sz="3000" dirty="0" err="1"/>
              <a:t>Motherf</a:t>
            </a:r>
            <a:r>
              <a:rPr lang="en-US" sz="3000" dirty="0"/>
              <a:t>**</a:t>
            </a:r>
            <a:r>
              <a:rPr lang="en-US" sz="3000" dirty="0" err="1"/>
              <a:t>ker</a:t>
            </a:r>
            <a:r>
              <a:rPr lang="en-US" sz="3000" dirty="0"/>
              <a:t>” </a:t>
            </a:r>
          </a:p>
          <a:p>
            <a:r>
              <a:rPr lang="en-US" sz="3300" dirty="0" err="1"/>
              <a:t>Gov.Bar</a:t>
            </a:r>
            <a:r>
              <a:rPr lang="en-US" sz="3300" dirty="0"/>
              <a:t> R. IV(2)</a:t>
            </a:r>
          </a:p>
          <a:p>
            <a:r>
              <a:rPr lang="en-US" sz="3300" dirty="0"/>
              <a:t>Six-month stayed suspension </a:t>
            </a:r>
          </a:p>
          <a:p>
            <a:pPr marL="0" indent="0" algn="ctr">
              <a:buNone/>
            </a:pPr>
            <a:endParaRPr lang="en-US" sz="3000" dirty="0"/>
          </a:p>
          <a:p>
            <a:endParaRPr lang="en-US" sz="3600" dirty="0"/>
          </a:p>
          <a:p>
            <a:endParaRPr lang="en-US" sz="1800" dirty="0">
              <a:effectLst/>
              <a:latin typeface="Calibri" panose="020F0502020204030204" pitchFamily="34" charset="0"/>
              <a:ea typeface="Calibri" panose="020F0502020204030204" pitchFamily="34" charset="0"/>
            </a:endParaRPr>
          </a:p>
          <a:p>
            <a:pPr marL="0" indent="0">
              <a:buNone/>
            </a:pPr>
            <a:endParaRPr lang="en-US" sz="3600" dirty="0">
              <a:highlight>
                <a:srgbClr val="FFFF00"/>
              </a:highlight>
            </a:endParaRPr>
          </a:p>
          <a:p>
            <a:pPr marL="0" indent="0">
              <a:buNone/>
            </a:pPr>
            <a:endParaRPr lang="en-US" sz="3600" dirty="0"/>
          </a:p>
        </p:txBody>
      </p:sp>
      <p:cxnSp>
        <p:nvCxnSpPr>
          <p:cNvPr id="4" name="Straight Connector 3"/>
          <p:cNvCxnSpPr/>
          <p:nvPr/>
        </p:nvCxnSpPr>
        <p:spPr>
          <a:xfrm flipV="1">
            <a:off x="774441" y="1601788"/>
            <a:ext cx="10579359" cy="1"/>
          </a:xfrm>
          <a:prstGeom prst="line">
            <a:avLst/>
          </a:prstGeom>
          <a:ln>
            <a:solidFill>
              <a:srgbClr val="BCA0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3702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520" y="742873"/>
            <a:ext cx="10363200" cy="838200"/>
          </a:xfrm>
        </p:spPr>
        <p:txBody>
          <a:bodyPr>
            <a:normAutofit fontScale="90000"/>
          </a:bodyPr>
          <a:lstStyle/>
          <a:p>
            <a:r>
              <a:rPr lang="en-US" sz="4800" b="1" dirty="0"/>
              <a:t>Conduct adversely reflecting on fitness </a:t>
            </a:r>
          </a:p>
        </p:txBody>
      </p:sp>
      <p:sp>
        <p:nvSpPr>
          <p:cNvPr id="3" name="Content Placeholder 2"/>
          <p:cNvSpPr>
            <a:spLocks noGrp="1"/>
          </p:cNvSpPr>
          <p:nvPr>
            <p:ph idx="1"/>
          </p:nvPr>
        </p:nvSpPr>
        <p:spPr>
          <a:xfrm>
            <a:off x="577720" y="1580481"/>
            <a:ext cx="10972800" cy="5223030"/>
          </a:xfrm>
        </p:spPr>
        <p:txBody>
          <a:bodyPr>
            <a:normAutofit/>
          </a:bodyPr>
          <a:lstStyle/>
          <a:p>
            <a:pPr marL="0" indent="0">
              <a:buNone/>
            </a:pPr>
            <a:r>
              <a:rPr lang="en-US" sz="3600" i="1" dirty="0"/>
              <a:t>Disciplinary Counsel v. Hoover</a:t>
            </a:r>
            <a:r>
              <a:rPr lang="en-US" sz="3600" dirty="0"/>
              <a:t>, 2022-Ohio-769 </a:t>
            </a:r>
          </a:p>
          <a:p>
            <a:r>
              <a:rPr lang="en-US" sz="3200" dirty="0"/>
              <a:t>While suffering a mental health crisis, engaged in conduct that resulted in serious criminal charges  </a:t>
            </a:r>
          </a:p>
          <a:p>
            <a:r>
              <a:rPr lang="en-US" sz="3200" dirty="0"/>
              <a:t>Post on Facebook directed to Judge -  “Hey Steve Mowry u crooked punk your father would puke if he knew what you did to me He would be so disappointed that u draw breath.” (direct quote from post)</a:t>
            </a:r>
          </a:p>
          <a:p>
            <a:r>
              <a:rPr lang="en-US" sz="3200" dirty="0"/>
              <a:t>Violation of </a:t>
            </a:r>
            <a:r>
              <a:rPr lang="en-US" sz="3200" dirty="0" err="1"/>
              <a:t>Prof.Cond.R</a:t>
            </a:r>
            <a:r>
              <a:rPr lang="en-US" sz="3200" dirty="0"/>
              <a:t>. 8.4(h)</a:t>
            </a:r>
          </a:p>
          <a:p>
            <a:r>
              <a:rPr lang="en-US" sz="3200" dirty="0"/>
              <a:t>Two-year suspension, CTS interim felony suspension </a:t>
            </a:r>
          </a:p>
          <a:p>
            <a:endParaRPr lang="en-US" sz="3300" dirty="0"/>
          </a:p>
          <a:p>
            <a:endParaRPr lang="en-US" sz="3300" dirty="0"/>
          </a:p>
          <a:p>
            <a:endParaRPr lang="en-US" sz="3600" dirty="0"/>
          </a:p>
          <a:p>
            <a:pPr marL="0" indent="0" algn="ctr">
              <a:buNone/>
            </a:pPr>
            <a:endParaRPr lang="en-US" sz="3000" dirty="0"/>
          </a:p>
          <a:p>
            <a:endParaRPr lang="en-US" sz="3600" dirty="0"/>
          </a:p>
          <a:p>
            <a:endParaRPr lang="en-US" sz="1800" dirty="0">
              <a:effectLst/>
              <a:latin typeface="Calibri" panose="020F0502020204030204" pitchFamily="34" charset="0"/>
              <a:ea typeface="Calibri" panose="020F0502020204030204" pitchFamily="34" charset="0"/>
            </a:endParaRPr>
          </a:p>
          <a:p>
            <a:pPr marL="0" indent="0">
              <a:buNone/>
            </a:pPr>
            <a:endParaRPr lang="en-US" sz="3600" dirty="0">
              <a:highlight>
                <a:srgbClr val="FFFF00"/>
              </a:highlight>
            </a:endParaRPr>
          </a:p>
          <a:p>
            <a:pPr marL="0" indent="0">
              <a:buNone/>
            </a:pPr>
            <a:endParaRPr lang="en-US" sz="3600" dirty="0"/>
          </a:p>
        </p:txBody>
      </p:sp>
      <p:cxnSp>
        <p:nvCxnSpPr>
          <p:cNvPr id="4" name="Straight Connector 3"/>
          <p:cNvCxnSpPr/>
          <p:nvPr/>
        </p:nvCxnSpPr>
        <p:spPr>
          <a:xfrm flipV="1">
            <a:off x="774441" y="1601788"/>
            <a:ext cx="10579359" cy="1"/>
          </a:xfrm>
          <a:prstGeom prst="line">
            <a:avLst/>
          </a:prstGeom>
          <a:ln>
            <a:solidFill>
              <a:srgbClr val="BCA0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8147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07D124-2AEA-F49A-18A8-D5711578C1AB}"/>
              </a:ext>
            </a:extLst>
          </p:cNvPr>
          <p:cNvSpPr>
            <a:spLocks noGrp="1"/>
          </p:cNvSpPr>
          <p:nvPr>
            <p:ph type="title"/>
          </p:nvPr>
        </p:nvSpPr>
        <p:spPr/>
        <p:txBody>
          <a:bodyPr/>
          <a:lstStyle/>
          <a:p>
            <a:r>
              <a:rPr lang="en-US" dirty="0"/>
              <a:t>Judicial misconduct</a:t>
            </a:r>
          </a:p>
        </p:txBody>
      </p:sp>
    </p:spTree>
    <p:extLst>
      <p:ext uri="{BB962C8B-B14F-4D97-AF65-F5344CB8AC3E}">
        <p14:creationId xmlns:p14="http://schemas.microsoft.com/office/powerpoint/2010/main" val="3020568565"/>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520" y="742873"/>
            <a:ext cx="10363200" cy="838200"/>
          </a:xfrm>
        </p:spPr>
        <p:txBody>
          <a:bodyPr>
            <a:normAutofit fontScale="90000"/>
          </a:bodyPr>
          <a:lstStyle/>
          <a:p>
            <a:r>
              <a:rPr lang="en-US" sz="4800" b="1" dirty="0"/>
              <a:t>Lack of Decorum/ Contempt Power	</a:t>
            </a:r>
          </a:p>
        </p:txBody>
      </p:sp>
      <p:sp>
        <p:nvSpPr>
          <p:cNvPr id="3" name="Content Placeholder 2"/>
          <p:cNvSpPr>
            <a:spLocks noGrp="1"/>
          </p:cNvSpPr>
          <p:nvPr>
            <p:ph idx="1"/>
          </p:nvPr>
        </p:nvSpPr>
        <p:spPr>
          <a:xfrm>
            <a:off x="577720" y="1622504"/>
            <a:ext cx="10972800" cy="5181599"/>
          </a:xfrm>
        </p:spPr>
        <p:txBody>
          <a:bodyPr>
            <a:normAutofit/>
          </a:bodyPr>
          <a:lstStyle/>
          <a:p>
            <a:pPr marL="0" indent="0">
              <a:buNone/>
            </a:pPr>
            <a:r>
              <a:rPr lang="en-US" sz="3600" i="1" dirty="0"/>
              <a:t>ODC v. Carr</a:t>
            </a:r>
            <a:r>
              <a:rPr lang="en-US" sz="3600" dirty="0"/>
              <a:t>, 2022-Ohio-3633</a:t>
            </a:r>
          </a:p>
          <a:p>
            <a:r>
              <a:rPr lang="en-US" sz="3600" dirty="0"/>
              <a:t>Issuing capias warrants and making false statements;</a:t>
            </a:r>
          </a:p>
          <a:p>
            <a:r>
              <a:rPr lang="en-US" sz="3600" dirty="0"/>
              <a:t>Engaging in ex </a:t>
            </a:r>
            <a:r>
              <a:rPr lang="en-US" sz="3600" dirty="0" err="1"/>
              <a:t>parte</a:t>
            </a:r>
            <a:r>
              <a:rPr lang="en-US" sz="3600" dirty="0"/>
              <a:t> communications and improper plea bargaining and rendering arbitrary dispositions;</a:t>
            </a:r>
          </a:p>
          <a:p>
            <a:r>
              <a:rPr lang="en-US" sz="3600" dirty="0"/>
              <a:t>Using capias warrants and bonds to improperly compel payment of fines and court costs;</a:t>
            </a:r>
          </a:p>
          <a:p>
            <a:pPr marL="0" indent="0" algn="ctr">
              <a:buNone/>
            </a:pPr>
            <a:endParaRPr lang="en-US" sz="3000" dirty="0"/>
          </a:p>
          <a:p>
            <a:endParaRPr lang="en-US" sz="3600" dirty="0"/>
          </a:p>
          <a:p>
            <a:endParaRPr lang="en-US" sz="1800" dirty="0">
              <a:effectLst/>
              <a:latin typeface="Calibri" panose="020F0502020204030204" pitchFamily="34" charset="0"/>
              <a:ea typeface="Calibri" panose="020F0502020204030204" pitchFamily="34" charset="0"/>
            </a:endParaRPr>
          </a:p>
          <a:p>
            <a:pPr marL="0" indent="0">
              <a:buNone/>
            </a:pPr>
            <a:endParaRPr lang="en-US" sz="3600" dirty="0">
              <a:highlight>
                <a:srgbClr val="FFFF00"/>
              </a:highlight>
            </a:endParaRPr>
          </a:p>
          <a:p>
            <a:pPr marL="0" indent="0">
              <a:buNone/>
            </a:pPr>
            <a:endParaRPr lang="en-US" sz="3600" dirty="0"/>
          </a:p>
        </p:txBody>
      </p:sp>
      <p:cxnSp>
        <p:nvCxnSpPr>
          <p:cNvPr id="4" name="Straight Connector 3"/>
          <p:cNvCxnSpPr/>
          <p:nvPr/>
        </p:nvCxnSpPr>
        <p:spPr>
          <a:xfrm flipV="1">
            <a:off x="774441" y="1601788"/>
            <a:ext cx="10579359" cy="1"/>
          </a:xfrm>
          <a:prstGeom prst="line">
            <a:avLst/>
          </a:prstGeom>
          <a:ln>
            <a:solidFill>
              <a:srgbClr val="BCA0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71183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520" y="742873"/>
            <a:ext cx="10363200" cy="838200"/>
          </a:xfrm>
        </p:spPr>
        <p:txBody>
          <a:bodyPr>
            <a:normAutofit fontScale="90000"/>
          </a:bodyPr>
          <a:lstStyle/>
          <a:p>
            <a:r>
              <a:rPr lang="en-US" sz="4800" b="1" dirty="0"/>
              <a:t>Lack of Decorum/ Contempt Power	</a:t>
            </a:r>
          </a:p>
        </p:txBody>
      </p:sp>
      <p:sp>
        <p:nvSpPr>
          <p:cNvPr id="3" name="Content Placeholder 2"/>
          <p:cNvSpPr>
            <a:spLocks noGrp="1"/>
          </p:cNvSpPr>
          <p:nvPr>
            <p:ph idx="1"/>
          </p:nvPr>
        </p:nvSpPr>
        <p:spPr>
          <a:xfrm>
            <a:off x="577720" y="1712260"/>
            <a:ext cx="10972800" cy="5181599"/>
          </a:xfrm>
        </p:spPr>
        <p:txBody>
          <a:bodyPr>
            <a:normAutofit/>
          </a:bodyPr>
          <a:lstStyle/>
          <a:p>
            <a:pPr marL="0" indent="0">
              <a:buNone/>
            </a:pPr>
            <a:r>
              <a:rPr lang="en-US" sz="3600" i="1" dirty="0"/>
              <a:t>ODC v. Carr</a:t>
            </a:r>
            <a:r>
              <a:rPr lang="en-US" sz="3600" dirty="0"/>
              <a:t>, 2022-Ohio-3633</a:t>
            </a:r>
          </a:p>
          <a:p>
            <a:r>
              <a:rPr lang="en-US" sz="3600" dirty="0"/>
              <a:t>Exhibiting a lack of decorum and dignity in a judicial office;</a:t>
            </a:r>
          </a:p>
          <a:p>
            <a:r>
              <a:rPr lang="en-US" sz="3600" dirty="0"/>
              <a:t>Abusing contempt power and failing to recuse herself from contempt proceedings in which she had a conflict</a:t>
            </a:r>
          </a:p>
          <a:p>
            <a:pPr marL="0" indent="0">
              <a:buNone/>
            </a:pPr>
            <a:endParaRPr lang="en-US" sz="3600" dirty="0"/>
          </a:p>
          <a:p>
            <a:pPr marL="0" indent="0" algn="ctr">
              <a:buNone/>
            </a:pPr>
            <a:endParaRPr lang="en-US" sz="3000" dirty="0"/>
          </a:p>
          <a:p>
            <a:endParaRPr lang="en-US" sz="3600" dirty="0"/>
          </a:p>
          <a:p>
            <a:endParaRPr lang="en-US" sz="1800" dirty="0">
              <a:effectLst/>
              <a:latin typeface="Calibri" panose="020F0502020204030204" pitchFamily="34" charset="0"/>
              <a:ea typeface="Calibri" panose="020F0502020204030204" pitchFamily="34" charset="0"/>
            </a:endParaRPr>
          </a:p>
          <a:p>
            <a:pPr marL="0" indent="0">
              <a:buNone/>
            </a:pPr>
            <a:endParaRPr lang="en-US" sz="3600" dirty="0">
              <a:highlight>
                <a:srgbClr val="FFFF00"/>
              </a:highlight>
            </a:endParaRPr>
          </a:p>
          <a:p>
            <a:pPr marL="0" indent="0">
              <a:buNone/>
            </a:pPr>
            <a:endParaRPr lang="en-US" sz="3600" dirty="0"/>
          </a:p>
        </p:txBody>
      </p:sp>
      <p:cxnSp>
        <p:nvCxnSpPr>
          <p:cNvPr id="4" name="Straight Connector 3"/>
          <p:cNvCxnSpPr/>
          <p:nvPr/>
        </p:nvCxnSpPr>
        <p:spPr>
          <a:xfrm flipV="1">
            <a:off x="774441" y="1601788"/>
            <a:ext cx="10579359" cy="1"/>
          </a:xfrm>
          <a:prstGeom prst="line">
            <a:avLst/>
          </a:prstGeom>
          <a:ln>
            <a:solidFill>
              <a:srgbClr val="BCA0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6073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520" y="742873"/>
            <a:ext cx="10363200" cy="838200"/>
          </a:xfrm>
        </p:spPr>
        <p:txBody>
          <a:bodyPr>
            <a:normAutofit fontScale="90000"/>
          </a:bodyPr>
          <a:lstStyle/>
          <a:p>
            <a:r>
              <a:rPr lang="en-US" sz="4800" b="1" dirty="0"/>
              <a:t>Independent Investigations	</a:t>
            </a:r>
          </a:p>
        </p:txBody>
      </p:sp>
      <p:sp>
        <p:nvSpPr>
          <p:cNvPr id="3" name="Content Placeholder 2"/>
          <p:cNvSpPr>
            <a:spLocks noGrp="1"/>
          </p:cNvSpPr>
          <p:nvPr>
            <p:ph idx="1"/>
          </p:nvPr>
        </p:nvSpPr>
        <p:spPr>
          <a:xfrm>
            <a:off x="577720" y="1712260"/>
            <a:ext cx="10972800" cy="5181599"/>
          </a:xfrm>
        </p:spPr>
        <p:txBody>
          <a:bodyPr>
            <a:normAutofit/>
          </a:bodyPr>
          <a:lstStyle/>
          <a:p>
            <a:pPr marL="0" indent="0">
              <a:buNone/>
            </a:pPr>
            <a:r>
              <a:rPr lang="en-US" sz="3600" i="1" dirty="0"/>
              <a:t>ODC v. Lemons, </a:t>
            </a:r>
            <a:r>
              <a:rPr lang="en-US" sz="3600" dirty="0"/>
              <a:t>2022-Ohio-3625</a:t>
            </a:r>
          </a:p>
          <a:p>
            <a:r>
              <a:rPr lang="en-US" sz="3600" dirty="0"/>
              <a:t>Independently investigating facts in a juvenile-court matter;</a:t>
            </a:r>
          </a:p>
          <a:p>
            <a:r>
              <a:rPr lang="en-US" sz="3600" dirty="0"/>
              <a:t>Failing to recuse himself;</a:t>
            </a:r>
          </a:p>
          <a:p>
            <a:r>
              <a:rPr lang="en-US" sz="3600" dirty="0"/>
              <a:t>Failing to perform the duties of judicial office fairly and impartially</a:t>
            </a:r>
          </a:p>
          <a:p>
            <a:endParaRPr lang="en-US" sz="3600" dirty="0"/>
          </a:p>
          <a:p>
            <a:endParaRPr lang="en-US" sz="1800" dirty="0">
              <a:effectLst/>
              <a:latin typeface="Calibri" panose="020F0502020204030204" pitchFamily="34" charset="0"/>
              <a:ea typeface="Calibri" panose="020F0502020204030204" pitchFamily="34" charset="0"/>
            </a:endParaRPr>
          </a:p>
          <a:p>
            <a:pPr marL="0" indent="0">
              <a:buNone/>
            </a:pPr>
            <a:endParaRPr lang="en-US" sz="3600" dirty="0">
              <a:highlight>
                <a:srgbClr val="FFFF00"/>
              </a:highlight>
            </a:endParaRPr>
          </a:p>
          <a:p>
            <a:pPr marL="0" indent="0">
              <a:buNone/>
            </a:pPr>
            <a:endParaRPr lang="en-US" sz="3600" dirty="0"/>
          </a:p>
        </p:txBody>
      </p:sp>
      <p:cxnSp>
        <p:nvCxnSpPr>
          <p:cNvPr id="4" name="Straight Connector 3"/>
          <p:cNvCxnSpPr/>
          <p:nvPr/>
        </p:nvCxnSpPr>
        <p:spPr>
          <a:xfrm flipV="1">
            <a:off x="774441" y="1601788"/>
            <a:ext cx="10579359" cy="1"/>
          </a:xfrm>
          <a:prstGeom prst="line">
            <a:avLst/>
          </a:prstGeom>
          <a:ln>
            <a:solidFill>
              <a:srgbClr val="BCA0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1785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520" y="742873"/>
            <a:ext cx="10363200" cy="838200"/>
          </a:xfrm>
        </p:spPr>
        <p:txBody>
          <a:bodyPr>
            <a:normAutofit/>
          </a:bodyPr>
          <a:lstStyle/>
          <a:p>
            <a:r>
              <a:rPr lang="en-US" sz="4300" b="1" dirty="0"/>
              <a:t>AVOIDING IMPROPRIETY</a:t>
            </a:r>
          </a:p>
        </p:txBody>
      </p:sp>
      <p:sp>
        <p:nvSpPr>
          <p:cNvPr id="3" name="Content Placeholder 2"/>
          <p:cNvSpPr>
            <a:spLocks noGrp="1"/>
          </p:cNvSpPr>
          <p:nvPr>
            <p:ph idx="1"/>
          </p:nvPr>
        </p:nvSpPr>
        <p:spPr>
          <a:xfrm>
            <a:off x="577720" y="1712260"/>
            <a:ext cx="10972800" cy="5181599"/>
          </a:xfrm>
        </p:spPr>
        <p:txBody>
          <a:bodyPr>
            <a:normAutofit lnSpcReduction="10000"/>
          </a:bodyPr>
          <a:lstStyle/>
          <a:p>
            <a:pPr marL="0" indent="0">
              <a:buNone/>
            </a:pPr>
            <a:r>
              <a:rPr lang="en-US" sz="3600" i="1" dirty="0"/>
              <a:t>ODC v. Berry</a:t>
            </a:r>
            <a:r>
              <a:rPr lang="en-US" sz="3600" dirty="0"/>
              <a:t>, 2021-Ohio-3864</a:t>
            </a:r>
          </a:p>
          <a:p>
            <a:r>
              <a:rPr lang="en-US" sz="3600" dirty="0"/>
              <a:t>Sending 72 offensive and sexually suggestive messages, memes, and videos to a court employee through Facebook;</a:t>
            </a:r>
          </a:p>
          <a:p>
            <a:r>
              <a:rPr lang="en-US" sz="3600" dirty="0"/>
              <a:t>Contacting the employee at home to ask her out to lunch. He later asked her to stop by his office so he could offer the employee and her children tickets to an event (“[An] Offer you can’t Refuse !!”)</a:t>
            </a:r>
          </a:p>
          <a:p>
            <a:pPr algn="ctr"/>
            <a:r>
              <a:rPr lang="en-US" sz="3000" dirty="0"/>
              <a:t> </a:t>
            </a:r>
          </a:p>
          <a:p>
            <a:endParaRPr lang="en-US" sz="3600" dirty="0"/>
          </a:p>
          <a:p>
            <a:endParaRPr lang="en-US" sz="1800" dirty="0">
              <a:effectLst/>
              <a:latin typeface="Calibri" panose="020F0502020204030204" pitchFamily="34" charset="0"/>
              <a:ea typeface="Calibri" panose="020F0502020204030204" pitchFamily="34" charset="0"/>
            </a:endParaRPr>
          </a:p>
          <a:p>
            <a:pPr marL="0" indent="0">
              <a:buNone/>
            </a:pPr>
            <a:endParaRPr lang="en-US" sz="3600" dirty="0">
              <a:highlight>
                <a:srgbClr val="FFFF00"/>
              </a:highlight>
            </a:endParaRPr>
          </a:p>
          <a:p>
            <a:pPr marL="0" indent="0">
              <a:buNone/>
            </a:pPr>
            <a:endParaRPr lang="en-US" sz="3600" dirty="0"/>
          </a:p>
        </p:txBody>
      </p:sp>
      <p:cxnSp>
        <p:nvCxnSpPr>
          <p:cNvPr id="4" name="Straight Connector 3"/>
          <p:cNvCxnSpPr/>
          <p:nvPr/>
        </p:nvCxnSpPr>
        <p:spPr>
          <a:xfrm flipV="1">
            <a:off x="774441" y="1601788"/>
            <a:ext cx="10579359" cy="1"/>
          </a:xfrm>
          <a:prstGeom prst="line">
            <a:avLst/>
          </a:prstGeom>
          <a:ln>
            <a:solidFill>
              <a:srgbClr val="BCA0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23641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520" y="742873"/>
            <a:ext cx="10363200" cy="838200"/>
          </a:xfrm>
        </p:spPr>
        <p:txBody>
          <a:bodyPr>
            <a:normAutofit/>
          </a:bodyPr>
          <a:lstStyle/>
          <a:p>
            <a:r>
              <a:rPr lang="en-US" sz="4800" b="1" dirty="0"/>
              <a:t>Abuse of contempt	</a:t>
            </a:r>
          </a:p>
        </p:txBody>
      </p:sp>
      <p:sp>
        <p:nvSpPr>
          <p:cNvPr id="3" name="Content Placeholder 2"/>
          <p:cNvSpPr>
            <a:spLocks noGrp="1"/>
          </p:cNvSpPr>
          <p:nvPr>
            <p:ph idx="1"/>
          </p:nvPr>
        </p:nvSpPr>
        <p:spPr>
          <a:xfrm>
            <a:off x="609600" y="1601788"/>
            <a:ext cx="10972800" cy="5181599"/>
          </a:xfrm>
        </p:spPr>
        <p:txBody>
          <a:bodyPr>
            <a:normAutofit/>
          </a:bodyPr>
          <a:lstStyle/>
          <a:p>
            <a:pPr marL="0" indent="0">
              <a:buNone/>
            </a:pPr>
            <a:r>
              <a:rPr lang="en-US" sz="3600" i="1" dirty="0"/>
              <a:t>ODC v. </a:t>
            </a:r>
            <a:r>
              <a:rPr lang="en-US" sz="3600" i="1" dirty="0" err="1"/>
              <a:t>Repp</a:t>
            </a:r>
            <a:r>
              <a:rPr lang="en-US" sz="3600" dirty="0"/>
              <a:t>, 2021-Ohio-3923</a:t>
            </a:r>
          </a:p>
          <a:p>
            <a:r>
              <a:rPr lang="en-US" sz="3200" dirty="0"/>
              <a:t>Undignified, improper, and discourteous demeanor toward a criminal defendant and the defendant’s girlfriend in his courtroom;</a:t>
            </a:r>
          </a:p>
          <a:p>
            <a:r>
              <a:rPr lang="en-US" sz="3200" dirty="0"/>
              <a:t>Ordering the defendant’s girlfriend to submit to a drug test;</a:t>
            </a:r>
          </a:p>
          <a:p>
            <a:r>
              <a:rPr lang="en-US" sz="3200" dirty="0"/>
              <a:t>Finding the girlfriend in direct contempt of court and sentencing her to ten days in jail for her refusal to submit to a drug test</a:t>
            </a:r>
          </a:p>
          <a:p>
            <a:endParaRPr lang="en-US" sz="1800" dirty="0">
              <a:effectLst/>
              <a:latin typeface="Calibri" panose="020F0502020204030204" pitchFamily="34" charset="0"/>
              <a:ea typeface="Calibri" panose="020F0502020204030204" pitchFamily="34" charset="0"/>
            </a:endParaRPr>
          </a:p>
          <a:p>
            <a:pPr marL="0" indent="0">
              <a:buNone/>
            </a:pPr>
            <a:endParaRPr lang="en-US" sz="3600" dirty="0">
              <a:highlight>
                <a:srgbClr val="FFFF00"/>
              </a:highlight>
            </a:endParaRPr>
          </a:p>
          <a:p>
            <a:pPr marL="0" indent="0">
              <a:buNone/>
            </a:pPr>
            <a:endParaRPr lang="en-US" sz="3600" dirty="0"/>
          </a:p>
        </p:txBody>
      </p:sp>
      <p:cxnSp>
        <p:nvCxnSpPr>
          <p:cNvPr id="4" name="Straight Connector 3"/>
          <p:cNvCxnSpPr/>
          <p:nvPr/>
        </p:nvCxnSpPr>
        <p:spPr>
          <a:xfrm flipV="1">
            <a:off x="774441" y="1601788"/>
            <a:ext cx="10579359" cy="1"/>
          </a:xfrm>
          <a:prstGeom prst="line">
            <a:avLst/>
          </a:prstGeom>
          <a:ln>
            <a:solidFill>
              <a:srgbClr val="BCA0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91268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4A287-4B36-4BFB-9E00-391061ED32E2}"/>
              </a:ext>
            </a:extLst>
          </p:cNvPr>
          <p:cNvSpPr>
            <a:spLocks noGrp="1"/>
          </p:cNvSpPr>
          <p:nvPr>
            <p:ph type="title"/>
          </p:nvPr>
        </p:nvSpPr>
        <p:spPr/>
        <p:txBody>
          <a:bodyPr/>
          <a:lstStyle/>
          <a:p>
            <a:r>
              <a:rPr lang="en-US" dirty="0"/>
              <a:t>Odds and Ends / Personal misconduct</a:t>
            </a:r>
            <a:br>
              <a:rPr lang="en-US" dirty="0"/>
            </a:br>
            <a:endParaRPr lang="en-US" dirty="0"/>
          </a:p>
        </p:txBody>
      </p:sp>
    </p:spTree>
    <p:extLst>
      <p:ext uri="{BB962C8B-B14F-4D97-AF65-F5344CB8AC3E}">
        <p14:creationId xmlns:p14="http://schemas.microsoft.com/office/powerpoint/2010/main" val="2175518916"/>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520" y="742873"/>
            <a:ext cx="10363200" cy="838200"/>
          </a:xfrm>
        </p:spPr>
        <p:txBody>
          <a:bodyPr>
            <a:normAutofit fontScale="90000"/>
          </a:bodyPr>
          <a:lstStyle/>
          <a:p>
            <a:r>
              <a:rPr lang="en-US" sz="4800" b="1" dirty="0"/>
              <a:t>Mental health materially impairing representation</a:t>
            </a:r>
          </a:p>
        </p:txBody>
      </p:sp>
      <p:sp>
        <p:nvSpPr>
          <p:cNvPr id="3" name="Content Placeholder 2"/>
          <p:cNvSpPr>
            <a:spLocks noGrp="1"/>
          </p:cNvSpPr>
          <p:nvPr>
            <p:ph idx="1"/>
          </p:nvPr>
        </p:nvSpPr>
        <p:spPr>
          <a:xfrm>
            <a:off x="609600" y="1581074"/>
            <a:ext cx="10972800" cy="5202314"/>
          </a:xfrm>
        </p:spPr>
        <p:txBody>
          <a:bodyPr>
            <a:normAutofit/>
          </a:bodyPr>
          <a:lstStyle/>
          <a:p>
            <a:pPr marL="0" indent="0">
              <a:buNone/>
            </a:pPr>
            <a:r>
              <a:rPr lang="en-US" sz="3600" i="1" dirty="0"/>
              <a:t>Cincinnati Bar Assn. v. Ludwig</a:t>
            </a:r>
            <a:r>
              <a:rPr lang="en-US" sz="3600" dirty="0"/>
              <a:t>, 2021-Ohio-3971</a:t>
            </a:r>
          </a:p>
          <a:p>
            <a:r>
              <a:rPr lang="en-US" sz="3500" dirty="0"/>
              <a:t>Multiple violations in representing 3 clients</a:t>
            </a:r>
          </a:p>
          <a:p>
            <a:pPr lvl="1"/>
            <a:r>
              <a:rPr lang="en-US" sz="3200" dirty="0"/>
              <a:t>Neglect, failure to communicate, IOLTA, return of files</a:t>
            </a:r>
          </a:p>
          <a:p>
            <a:r>
              <a:rPr lang="en-US" sz="3500" dirty="0"/>
              <a:t>Serious electrical fire caused her to be distracted, tired, and deeply depressed</a:t>
            </a:r>
          </a:p>
          <a:p>
            <a:r>
              <a:rPr lang="en-US" sz="3500" dirty="0" err="1"/>
              <a:t>Prof.Cond.R</a:t>
            </a:r>
            <a:r>
              <a:rPr lang="en-US" sz="3500" dirty="0"/>
              <a:t>. 1.16(a)(2) – mental condition impaired representation</a:t>
            </a:r>
          </a:p>
          <a:p>
            <a:r>
              <a:rPr lang="en-US" sz="3500" dirty="0"/>
              <a:t>Two-year suspension, CTS under reg. suspension</a:t>
            </a:r>
          </a:p>
          <a:p>
            <a:pPr lvl="1"/>
            <a:endParaRPr lang="en-US" sz="3225" dirty="0"/>
          </a:p>
          <a:p>
            <a:endParaRPr lang="en-US" sz="1800" dirty="0">
              <a:effectLst/>
              <a:latin typeface="Calibri" panose="020F0502020204030204" pitchFamily="34" charset="0"/>
              <a:ea typeface="Calibri" panose="020F0502020204030204" pitchFamily="34" charset="0"/>
            </a:endParaRPr>
          </a:p>
          <a:p>
            <a:pPr marL="0" indent="0">
              <a:buNone/>
            </a:pPr>
            <a:endParaRPr lang="en-US" sz="3600" dirty="0">
              <a:highlight>
                <a:srgbClr val="FFFF00"/>
              </a:highlight>
            </a:endParaRPr>
          </a:p>
          <a:p>
            <a:pPr marL="0" indent="0">
              <a:buNone/>
            </a:pPr>
            <a:endParaRPr lang="en-US" sz="3600" dirty="0"/>
          </a:p>
        </p:txBody>
      </p:sp>
      <p:cxnSp>
        <p:nvCxnSpPr>
          <p:cNvPr id="4" name="Straight Connector 3"/>
          <p:cNvCxnSpPr/>
          <p:nvPr/>
        </p:nvCxnSpPr>
        <p:spPr>
          <a:xfrm flipV="1">
            <a:off x="774441" y="1601788"/>
            <a:ext cx="10579359" cy="1"/>
          </a:xfrm>
          <a:prstGeom prst="line">
            <a:avLst/>
          </a:prstGeom>
          <a:ln>
            <a:solidFill>
              <a:srgbClr val="BCA0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9370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89794" y="688975"/>
            <a:ext cx="10363200" cy="838200"/>
          </a:xfrm>
        </p:spPr>
        <p:txBody>
          <a:bodyPr/>
          <a:lstStyle/>
          <a:p>
            <a:r>
              <a:rPr lang="en-US" sz="3600" b="1" dirty="0">
                <a:latin typeface="Gill Sans MT" panose="020B0502020104020203" pitchFamily="34" charset="0"/>
              </a:rPr>
              <a:t>common grounds </a:t>
            </a:r>
            <a:br>
              <a:rPr lang="en-US" sz="3600" b="1" dirty="0">
                <a:latin typeface="Gill Sans MT" panose="020B0502020104020203" pitchFamily="34" charset="0"/>
              </a:rPr>
            </a:br>
            <a:r>
              <a:rPr lang="en-US" sz="3600" b="1" dirty="0">
                <a:latin typeface="Gill Sans MT" panose="020B0502020104020203" pitchFamily="34" charset="0"/>
              </a:rPr>
              <a:t>for discipline (2022)</a:t>
            </a:r>
            <a:endParaRPr lang="en-US" sz="3600" dirty="0">
              <a:latin typeface="Gill Sans MT" panose="020B0502020104020203" pitchFamily="34" charset="0"/>
            </a:endParaRPr>
          </a:p>
        </p:txBody>
      </p:sp>
      <p:graphicFrame>
        <p:nvGraphicFramePr>
          <p:cNvPr id="8" name="Content Placeholder 7"/>
          <p:cNvGraphicFramePr>
            <a:graphicFrameLocks noGrp="1"/>
          </p:cNvGraphicFramePr>
          <p:nvPr>
            <p:ph sz="quarter" idx="1"/>
          </p:nvPr>
        </p:nvGraphicFramePr>
        <p:xfrm>
          <a:off x="401638" y="1527175"/>
          <a:ext cx="11339512"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349997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520" y="609600"/>
            <a:ext cx="10363200" cy="838200"/>
          </a:xfrm>
        </p:spPr>
        <p:txBody>
          <a:bodyPr>
            <a:normAutofit/>
          </a:bodyPr>
          <a:lstStyle/>
          <a:p>
            <a:r>
              <a:rPr lang="en-US" sz="4300" b="1" dirty="0"/>
              <a:t>Scope of 8.4(b)</a:t>
            </a:r>
          </a:p>
        </p:txBody>
      </p:sp>
      <p:sp>
        <p:nvSpPr>
          <p:cNvPr id="3" name="Content Placeholder 2"/>
          <p:cNvSpPr>
            <a:spLocks noGrp="1"/>
          </p:cNvSpPr>
          <p:nvPr>
            <p:ph idx="1"/>
          </p:nvPr>
        </p:nvSpPr>
        <p:spPr>
          <a:xfrm>
            <a:off x="609600" y="1601788"/>
            <a:ext cx="10972800" cy="5181599"/>
          </a:xfrm>
        </p:spPr>
        <p:txBody>
          <a:bodyPr>
            <a:normAutofit/>
          </a:bodyPr>
          <a:lstStyle/>
          <a:p>
            <a:pPr marL="0" indent="0">
              <a:buNone/>
            </a:pPr>
            <a:r>
              <a:rPr lang="en-US" sz="3600" i="1" dirty="0"/>
              <a:t>Disciplinary Counsel v. Reed</a:t>
            </a:r>
            <a:r>
              <a:rPr lang="en-US" sz="3600" dirty="0"/>
              <a:t>, 2023-Ohio-1420</a:t>
            </a:r>
          </a:p>
          <a:p>
            <a:r>
              <a:rPr lang="en-US" sz="3600" dirty="0"/>
              <a:t>Reed’s alcohol use was impacting his personal life and representation of clients </a:t>
            </a:r>
          </a:p>
          <a:p>
            <a:r>
              <a:rPr lang="en-US" sz="3600" dirty="0"/>
              <a:t>Pleaded guilty to attempted burglary, trespassing in a habitation, DV, attempted failure to comply with police officer, OVI</a:t>
            </a:r>
          </a:p>
          <a:p>
            <a:r>
              <a:rPr lang="en-US" sz="3600" dirty="0"/>
              <a:t>8.4(h) violation captured Reed’s convictions that fall outside the scope of 8.4(b)(DV, FTC, OVI)</a:t>
            </a:r>
          </a:p>
          <a:p>
            <a:endParaRPr lang="en-US" sz="1800" dirty="0">
              <a:effectLst/>
              <a:latin typeface="Calibri" panose="020F0502020204030204" pitchFamily="34" charset="0"/>
              <a:ea typeface="Calibri" panose="020F0502020204030204" pitchFamily="34" charset="0"/>
            </a:endParaRPr>
          </a:p>
          <a:p>
            <a:pPr marL="0" indent="0">
              <a:buNone/>
            </a:pPr>
            <a:endParaRPr lang="en-US" sz="3600" dirty="0">
              <a:highlight>
                <a:srgbClr val="FFFF00"/>
              </a:highlight>
            </a:endParaRPr>
          </a:p>
          <a:p>
            <a:pPr marL="0" indent="0">
              <a:buNone/>
            </a:pPr>
            <a:endParaRPr lang="en-US" sz="3600" dirty="0"/>
          </a:p>
        </p:txBody>
      </p:sp>
      <p:cxnSp>
        <p:nvCxnSpPr>
          <p:cNvPr id="4" name="Straight Connector 3"/>
          <p:cNvCxnSpPr/>
          <p:nvPr/>
        </p:nvCxnSpPr>
        <p:spPr>
          <a:xfrm flipV="1">
            <a:off x="774441" y="1601788"/>
            <a:ext cx="10579359" cy="1"/>
          </a:xfrm>
          <a:prstGeom prst="line">
            <a:avLst/>
          </a:prstGeom>
          <a:ln>
            <a:solidFill>
              <a:srgbClr val="BCA0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7462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520" y="742873"/>
            <a:ext cx="10363200" cy="838200"/>
          </a:xfrm>
        </p:spPr>
        <p:txBody>
          <a:bodyPr>
            <a:normAutofit fontScale="90000"/>
          </a:bodyPr>
          <a:lstStyle/>
          <a:p>
            <a:r>
              <a:rPr lang="en-US" sz="4800" b="1" dirty="0"/>
              <a:t>Retaliatory personal conduct</a:t>
            </a:r>
          </a:p>
        </p:txBody>
      </p:sp>
      <p:sp>
        <p:nvSpPr>
          <p:cNvPr id="3" name="Content Placeholder 2"/>
          <p:cNvSpPr>
            <a:spLocks noGrp="1"/>
          </p:cNvSpPr>
          <p:nvPr>
            <p:ph idx="1"/>
          </p:nvPr>
        </p:nvSpPr>
        <p:spPr>
          <a:xfrm>
            <a:off x="609600" y="1601788"/>
            <a:ext cx="10972800" cy="5181599"/>
          </a:xfrm>
        </p:spPr>
        <p:txBody>
          <a:bodyPr>
            <a:normAutofit/>
          </a:bodyPr>
          <a:lstStyle/>
          <a:p>
            <a:pPr marL="0" indent="0">
              <a:buNone/>
            </a:pPr>
            <a:r>
              <a:rPr lang="en-US" sz="3600" i="1" dirty="0"/>
              <a:t>Columbus Bar Assn. v. Jones, </a:t>
            </a:r>
            <a:r>
              <a:rPr lang="en-US" sz="3600" dirty="0"/>
              <a:t>2021-Ohio-4070</a:t>
            </a:r>
          </a:p>
          <a:p>
            <a:r>
              <a:rPr lang="en-US" sz="3300" dirty="0"/>
              <a:t>Jones filed articles of incorporation w/ the SoS office for “Haberdasher Club, LTD” and “Alpha Suit, LLC.”  </a:t>
            </a:r>
          </a:p>
          <a:p>
            <a:r>
              <a:rPr lang="en-US" sz="3300" dirty="0"/>
              <a:t>Business names associated with ex-wife’s new boyfriend. He did not ask for legal assistance.</a:t>
            </a:r>
          </a:p>
          <a:p>
            <a:r>
              <a:rPr lang="en-US" sz="3300" dirty="0"/>
              <a:t>Retaliatory texts to ex-wife after grievance filed by BF.</a:t>
            </a:r>
          </a:p>
          <a:p>
            <a:r>
              <a:rPr lang="en-US" sz="3300" dirty="0"/>
              <a:t>Initially mislead investigators then later admitted he acted out of retaliation </a:t>
            </a:r>
          </a:p>
          <a:p>
            <a:endParaRPr lang="en-US" sz="3300" dirty="0"/>
          </a:p>
          <a:p>
            <a:endParaRPr lang="en-US" sz="1800" dirty="0">
              <a:effectLst/>
              <a:latin typeface="Calibri" panose="020F0502020204030204" pitchFamily="34" charset="0"/>
              <a:ea typeface="Calibri" panose="020F0502020204030204" pitchFamily="34" charset="0"/>
            </a:endParaRPr>
          </a:p>
          <a:p>
            <a:pPr marL="0" indent="0">
              <a:buNone/>
            </a:pPr>
            <a:endParaRPr lang="en-US" sz="3600" dirty="0">
              <a:highlight>
                <a:srgbClr val="FFFF00"/>
              </a:highlight>
            </a:endParaRPr>
          </a:p>
          <a:p>
            <a:pPr marL="0" indent="0">
              <a:buNone/>
            </a:pPr>
            <a:endParaRPr lang="en-US" sz="3600" dirty="0"/>
          </a:p>
        </p:txBody>
      </p:sp>
      <p:cxnSp>
        <p:nvCxnSpPr>
          <p:cNvPr id="4" name="Straight Connector 3"/>
          <p:cNvCxnSpPr/>
          <p:nvPr/>
        </p:nvCxnSpPr>
        <p:spPr>
          <a:xfrm flipV="1">
            <a:off x="774441" y="1601788"/>
            <a:ext cx="10579359" cy="1"/>
          </a:xfrm>
          <a:prstGeom prst="line">
            <a:avLst/>
          </a:prstGeom>
          <a:ln>
            <a:solidFill>
              <a:srgbClr val="BCA0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14534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520" y="742873"/>
            <a:ext cx="10363200" cy="838200"/>
          </a:xfrm>
        </p:spPr>
        <p:txBody>
          <a:bodyPr>
            <a:normAutofit fontScale="90000"/>
          </a:bodyPr>
          <a:lstStyle/>
          <a:p>
            <a:r>
              <a:rPr lang="en-US" sz="4800" b="1" dirty="0"/>
              <a:t>Inappropriate public conduct</a:t>
            </a:r>
          </a:p>
        </p:txBody>
      </p:sp>
      <p:sp>
        <p:nvSpPr>
          <p:cNvPr id="3" name="Content Placeholder 2"/>
          <p:cNvSpPr>
            <a:spLocks noGrp="1"/>
          </p:cNvSpPr>
          <p:nvPr>
            <p:ph idx="1"/>
          </p:nvPr>
        </p:nvSpPr>
        <p:spPr>
          <a:xfrm>
            <a:off x="609600" y="1601788"/>
            <a:ext cx="10972800" cy="5181599"/>
          </a:xfrm>
        </p:spPr>
        <p:txBody>
          <a:bodyPr>
            <a:normAutofit/>
          </a:bodyPr>
          <a:lstStyle/>
          <a:p>
            <a:pPr marL="0" indent="0">
              <a:buNone/>
            </a:pPr>
            <a:r>
              <a:rPr lang="en-US" sz="3600" i="1" dirty="0"/>
              <a:t>Butler County Bar Assn, v. Blauvelt</a:t>
            </a:r>
            <a:r>
              <a:rPr lang="en-US" sz="3600" dirty="0"/>
              <a:t>, 2022-Ohio-2108</a:t>
            </a:r>
          </a:p>
          <a:p>
            <a:r>
              <a:rPr lang="en-US" sz="3600" dirty="0"/>
              <a:t>While on an interim suspension, Blauvelt engaged in three additional incidents of public indecency for driving nude and exposing himself to other motorists, sometimes while performing sex acts </a:t>
            </a:r>
          </a:p>
          <a:p>
            <a:r>
              <a:rPr lang="en-US" sz="3600" dirty="0"/>
              <a:t>Violation of </a:t>
            </a:r>
            <a:r>
              <a:rPr lang="en-US" sz="3600" dirty="0" err="1"/>
              <a:t>Prof.Cond.R</a:t>
            </a:r>
            <a:r>
              <a:rPr lang="en-US" sz="3600" dirty="0"/>
              <a:t>. 8.4(h) </a:t>
            </a:r>
          </a:p>
          <a:p>
            <a:r>
              <a:rPr lang="en-US" sz="3600" dirty="0"/>
              <a:t>Indefinite suspension</a:t>
            </a:r>
          </a:p>
          <a:p>
            <a:endParaRPr lang="en-US" sz="1800" dirty="0">
              <a:effectLst/>
              <a:latin typeface="Calibri" panose="020F0502020204030204" pitchFamily="34" charset="0"/>
              <a:ea typeface="Calibri" panose="020F0502020204030204" pitchFamily="34" charset="0"/>
            </a:endParaRPr>
          </a:p>
          <a:p>
            <a:pPr marL="0" indent="0">
              <a:buNone/>
            </a:pPr>
            <a:endParaRPr lang="en-US" sz="3600" dirty="0">
              <a:highlight>
                <a:srgbClr val="FFFF00"/>
              </a:highlight>
            </a:endParaRPr>
          </a:p>
          <a:p>
            <a:pPr marL="0" indent="0">
              <a:buNone/>
            </a:pPr>
            <a:endParaRPr lang="en-US" sz="3600" dirty="0"/>
          </a:p>
        </p:txBody>
      </p:sp>
      <p:cxnSp>
        <p:nvCxnSpPr>
          <p:cNvPr id="4" name="Straight Connector 3"/>
          <p:cNvCxnSpPr/>
          <p:nvPr/>
        </p:nvCxnSpPr>
        <p:spPr>
          <a:xfrm flipV="1">
            <a:off x="774441" y="1601788"/>
            <a:ext cx="10579359" cy="1"/>
          </a:xfrm>
          <a:prstGeom prst="line">
            <a:avLst/>
          </a:prstGeom>
          <a:ln>
            <a:solidFill>
              <a:srgbClr val="BCA0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9343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3600" b="1" dirty="0">
                <a:latin typeface="Gill Sans MT" panose="020B0502020104020203" pitchFamily="34" charset="0"/>
              </a:rPr>
              <a:t>Practice type (2022)</a:t>
            </a:r>
          </a:p>
        </p:txBody>
      </p:sp>
      <p:graphicFrame>
        <p:nvGraphicFramePr>
          <p:cNvPr id="4" name="Content Placeholder 3"/>
          <p:cNvGraphicFramePr>
            <a:graphicFrameLocks noGrp="1"/>
          </p:cNvGraphicFramePr>
          <p:nvPr>
            <p:ph sz="quarter" idx="1"/>
          </p:nvPr>
        </p:nvGraphicFramePr>
        <p:xfrm>
          <a:off x="657670" y="1676400"/>
          <a:ext cx="10595546" cy="4572000"/>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Connector 4"/>
          <p:cNvCxnSpPr/>
          <p:nvPr/>
        </p:nvCxnSpPr>
        <p:spPr>
          <a:xfrm>
            <a:off x="1676400" y="1219200"/>
            <a:ext cx="86868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2602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3600" b="1" dirty="0">
                <a:latin typeface="Gill Sans MT" panose="020B0502020104020203" pitchFamily="34" charset="0"/>
              </a:rPr>
              <a:t>Years in practice (2022)</a:t>
            </a:r>
          </a:p>
        </p:txBody>
      </p:sp>
      <p:graphicFrame>
        <p:nvGraphicFramePr>
          <p:cNvPr id="4" name="Content Placeholder 3"/>
          <p:cNvGraphicFramePr>
            <a:graphicFrameLocks noGrp="1"/>
          </p:cNvGraphicFramePr>
          <p:nvPr>
            <p:ph sz="quarter" idx="1"/>
          </p:nvPr>
        </p:nvGraphicFramePr>
        <p:xfrm>
          <a:off x="401638" y="1527175"/>
          <a:ext cx="11339512" cy="4572000"/>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Connector 4"/>
          <p:cNvCxnSpPr/>
          <p:nvPr/>
        </p:nvCxnSpPr>
        <p:spPr>
          <a:xfrm>
            <a:off x="1676400" y="1219200"/>
            <a:ext cx="86868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7172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4A287-4B36-4BFB-9E00-391061ED32E2}"/>
              </a:ext>
            </a:extLst>
          </p:cNvPr>
          <p:cNvSpPr>
            <a:spLocks noGrp="1"/>
          </p:cNvSpPr>
          <p:nvPr>
            <p:ph type="title"/>
          </p:nvPr>
        </p:nvSpPr>
        <p:spPr/>
        <p:txBody>
          <a:bodyPr/>
          <a:lstStyle/>
          <a:p>
            <a:r>
              <a:rPr lang="en-US" dirty="0"/>
              <a:t>Sex with client</a:t>
            </a:r>
          </a:p>
        </p:txBody>
      </p:sp>
    </p:spTree>
    <p:extLst>
      <p:ext uri="{BB962C8B-B14F-4D97-AF65-F5344CB8AC3E}">
        <p14:creationId xmlns:p14="http://schemas.microsoft.com/office/powerpoint/2010/main" val="159696606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520" y="742873"/>
            <a:ext cx="10363200" cy="838200"/>
          </a:xfrm>
        </p:spPr>
        <p:txBody>
          <a:bodyPr>
            <a:normAutofit fontScale="90000"/>
          </a:bodyPr>
          <a:lstStyle/>
          <a:p>
            <a:r>
              <a:rPr lang="en-US" sz="4800" b="1" dirty="0"/>
              <a:t>Sex or solicitation of sex with DR clients</a:t>
            </a:r>
          </a:p>
        </p:txBody>
      </p:sp>
      <p:sp>
        <p:nvSpPr>
          <p:cNvPr id="3" name="Content Placeholder 2"/>
          <p:cNvSpPr>
            <a:spLocks noGrp="1"/>
          </p:cNvSpPr>
          <p:nvPr>
            <p:ph idx="1"/>
          </p:nvPr>
        </p:nvSpPr>
        <p:spPr>
          <a:xfrm>
            <a:off x="609600" y="1601788"/>
            <a:ext cx="10972800" cy="5181599"/>
          </a:xfrm>
        </p:spPr>
        <p:txBody>
          <a:bodyPr>
            <a:normAutofit/>
          </a:bodyPr>
          <a:lstStyle/>
          <a:p>
            <a:pPr marL="0" indent="0">
              <a:buNone/>
            </a:pPr>
            <a:r>
              <a:rPr lang="en-US" sz="3600" i="1" dirty="0"/>
              <a:t>Disciplinary Counsel v. Russ, </a:t>
            </a:r>
            <a:r>
              <a:rPr lang="en-US" sz="3600" dirty="0"/>
              <a:t>2023-Ohio-1337</a:t>
            </a:r>
          </a:p>
          <a:p>
            <a:pPr marL="0" indent="0">
              <a:buNone/>
            </a:pPr>
            <a:r>
              <a:rPr lang="en-US" sz="3600" i="1" dirty="0"/>
              <a:t>Disciplinary Counsel v. Cox</a:t>
            </a:r>
            <a:r>
              <a:rPr lang="en-US" sz="3600" dirty="0"/>
              <a:t>, 2022-Ohio-784</a:t>
            </a:r>
          </a:p>
          <a:p>
            <a:pPr marL="0" indent="0">
              <a:buNone/>
            </a:pPr>
            <a:r>
              <a:rPr lang="en-US" sz="3600" i="1" dirty="0"/>
              <a:t>Disciplinary Counsel v. Porter</a:t>
            </a:r>
            <a:r>
              <a:rPr lang="en-US" sz="3600" dirty="0"/>
              <a:t>, 2021-Ohio-4352</a:t>
            </a:r>
          </a:p>
          <a:p>
            <a:pPr marL="0" indent="0">
              <a:buNone/>
            </a:pPr>
            <a:r>
              <a:rPr lang="en-US" sz="3600" dirty="0"/>
              <a:t>(Two-year suspension, second year stayed, with conditions)</a:t>
            </a:r>
          </a:p>
          <a:p>
            <a:pPr marL="0" indent="0">
              <a:buNone/>
            </a:pPr>
            <a:r>
              <a:rPr lang="en-US" sz="3600" i="1" dirty="0"/>
              <a:t>Disciplinary Counsel v. Noble</a:t>
            </a:r>
            <a:r>
              <a:rPr lang="en-US" sz="3600" dirty="0"/>
              <a:t>, 2022-Ohio-2190</a:t>
            </a:r>
          </a:p>
          <a:p>
            <a:pPr marL="0" indent="0">
              <a:buNone/>
            </a:pPr>
            <a:r>
              <a:rPr lang="en-US" sz="3600" dirty="0"/>
              <a:t>(One-year suspension, six months stayed)</a:t>
            </a:r>
          </a:p>
          <a:p>
            <a:pPr marL="0" indent="0">
              <a:buNone/>
            </a:pPr>
            <a:endParaRPr lang="en-US" sz="3600" dirty="0"/>
          </a:p>
          <a:p>
            <a:pPr marL="0" indent="0">
              <a:buNone/>
            </a:pPr>
            <a:endParaRPr lang="en-US" sz="3600" dirty="0"/>
          </a:p>
          <a:p>
            <a:endParaRPr lang="en-US" sz="1800" dirty="0">
              <a:effectLst/>
              <a:latin typeface="Calibri" panose="020F0502020204030204" pitchFamily="34" charset="0"/>
              <a:ea typeface="Calibri" panose="020F0502020204030204" pitchFamily="34" charset="0"/>
            </a:endParaRPr>
          </a:p>
          <a:p>
            <a:pPr marL="0" indent="0">
              <a:buNone/>
            </a:pPr>
            <a:endParaRPr lang="en-US" sz="3600" dirty="0">
              <a:highlight>
                <a:srgbClr val="FFFF00"/>
              </a:highlight>
            </a:endParaRPr>
          </a:p>
          <a:p>
            <a:pPr marL="0" indent="0">
              <a:buNone/>
            </a:pPr>
            <a:endParaRPr lang="en-US" sz="3600" dirty="0"/>
          </a:p>
        </p:txBody>
      </p:sp>
      <p:cxnSp>
        <p:nvCxnSpPr>
          <p:cNvPr id="4" name="Straight Connector 3"/>
          <p:cNvCxnSpPr/>
          <p:nvPr/>
        </p:nvCxnSpPr>
        <p:spPr>
          <a:xfrm flipV="1">
            <a:off x="774441" y="1601788"/>
            <a:ext cx="10579359" cy="1"/>
          </a:xfrm>
          <a:prstGeom prst="line">
            <a:avLst/>
          </a:prstGeom>
          <a:ln>
            <a:solidFill>
              <a:srgbClr val="BCA0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7755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520" y="742873"/>
            <a:ext cx="10363200" cy="838200"/>
          </a:xfrm>
        </p:spPr>
        <p:txBody>
          <a:bodyPr>
            <a:normAutofit fontScale="90000"/>
          </a:bodyPr>
          <a:lstStyle/>
          <a:p>
            <a:r>
              <a:rPr lang="en-US" sz="4800" b="1" dirty="0"/>
              <a:t>Sex or solicitation of sex with DR clients</a:t>
            </a:r>
          </a:p>
        </p:txBody>
      </p:sp>
      <p:sp>
        <p:nvSpPr>
          <p:cNvPr id="3" name="Content Placeholder 2"/>
          <p:cNvSpPr>
            <a:spLocks noGrp="1"/>
          </p:cNvSpPr>
          <p:nvPr>
            <p:ph idx="1"/>
          </p:nvPr>
        </p:nvSpPr>
        <p:spPr>
          <a:xfrm>
            <a:off x="609600" y="1601788"/>
            <a:ext cx="10972800" cy="5181599"/>
          </a:xfrm>
        </p:spPr>
        <p:txBody>
          <a:bodyPr>
            <a:normAutofit/>
          </a:bodyPr>
          <a:lstStyle/>
          <a:p>
            <a:pPr marL="0" indent="0">
              <a:buNone/>
            </a:pPr>
            <a:r>
              <a:rPr lang="en-US" sz="3600" i="1" dirty="0"/>
              <a:t>Disciplinary Counsel v. </a:t>
            </a:r>
            <a:r>
              <a:rPr lang="en-US" sz="3600" i="1" dirty="0" err="1"/>
              <a:t>Mager</a:t>
            </a:r>
            <a:r>
              <a:rPr lang="en-US" sz="3600" dirty="0"/>
              <a:t>, Case No. 2022-        0154</a:t>
            </a:r>
          </a:p>
          <a:p>
            <a:r>
              <a:rPr lang="en-US" sz="3600" dirty="0"/>
              <a:t>Consent-to-Discipline Agreement </a:t>
            </a:r>
          </a:p>
          <a:p>
            <a:r>
              <a:rPr lang="en-US" sz="3600" dirty="0"/>
              <a:t>Aggravating Factors:  Client harm </a:t>
            </a:r>
          </a:p>
          <a:p>
            <a:r>
              <a:rPr lang="en-US" sz="3600" dirty="0"/>
              <a:t>Mitigating Factors: Cooperation and character evidence </a:t>
            </a:r>
          </a:p>
          <a:p>
            <a:r>
              <a:rPr lang="en-US" sz="3600" dirty="0"/>
              <a:t>Six-month stayed suspension </a:t>
            </a:r>
          </a:p>
          <a:p>
            <a:endParaRPr lang="en-US" sz="3600" dirty="0"/>
          </a:p>
          <a:p>
            <a:endParaRPr lang="en-US" sz="3600" dirty="0"/>
          </a:p>
          <a:p>
            <a:pPr marL="0" indent="0">
              <a:buNone/>
            </a:pPr>
            <a:endParaRPr lang="en-US" sz="3600" dirty="0"/>
          </a:p>
          <a:p>
            <a:endParaRPr lang="en-US" sz="1800" dirty="0">
              <a:effectLst/>
              <a:latin typeface="Calibri" panose="020F0502020204030204" pitchFamily="34" charset="0"/>
              <a:ea typeface="Calibri" panose="020F0502020204030204" pitchFamily="34" charset="0"/>
            </a:endParaRPr>
          </a:p>
          <a:p>
            <a:pPr marL="0" indent="0">
              <a:buNone/>
            </a:pPr>
            <a:endParaRPr lang="en-US" sz="3600" dirty="0">
              <a:highlight>
                <a:srgbClr val="FFFF00"/>
              </a:highlight>
            </a:endParaRPr>
          </a:p>
          <a:p>
            <a:pPr marL="0" indent="0">
              <a:buNone/>
            </a:pPr>
            <a:endParaRPr lang="en-US" sz="3600" dirty="0"/>
          </a:p>
        </p:txBody>
      </p:sp>
      <p:cxnSp>
        <p:nvCxnSpPr>
          <p:cNvPr id="4" name="Straight Connector 3"/>
          <p:cNvCxnSpPr/>
          <p:nvPr/>
        </p:nvCxnSpPr>
        <p:spPr>
          <a:xfrm flipV="1">
            <a:off x="774441" y="1601788"/>
            <a:ext cx="10579359" cy="1"/>
          </a:xfrm>
          <a:prstGeom prst="line">
            <a:avLst/>
          </a:prstGeom>
          <a:ln>
            <a:solidFill>
              <a:srgbClr val="BCA0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023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520" y="763587"/>
            <a:ext cx="10363200" cy="838200"/>
          </a:xfrm>
        </p:spPr>
        <p:txBody>
          <a:bodyPr>
            <a:normAutofit/>
          </a:bodyPr>
          <a:lstStyle/>
          <a:p>
            <a:r>
              <a:rPr lang="en-US" sz="4300" b="1" dirty="0"/>
              <a:t>One to watch</a:t>
            </a:r>
          </a:p>
        </p:txBody>
      </p:sp>
      <p:sp>
        <p:nvSpPr>
          <p:cNvPr id="3" name="Content Placeholder 2"/>
          <p:cNvSpPr>
            <a:spLocks noGrp="1"/>
          </p:cNvSpPr>
          <p:nvPr>
            <p:ph idx="1"/>
          </p:nvPr>
        </p:nvSpPr>
        <p:spPr>
          <a:xfrm>
            <a:off x="609600" y="1601788"/>
            <a:ext cx="10972800" cy="5181599"/>
          </a:xfrm>
        </p:spPr>
        <p:txBody>
          <a:bodyPr>
            <a:normAutofit/>
          </a:bodyPr>
          <a:lstStyle/>
          <a:p>
            <a:pPr marL="0" indent="0">
              <a:buNone/>
            </a:pPr>
            <a:r>
              <a:rPr lang="en-US" sz="3600" i="1" dirty="0"/>
              <a:t>Disciplinary Counsel v. Carter, </a:t>
            </a:r>
            <a:r>
              <a:rPr lang="en-US" sz="3600" dirty="0"/>
              <a:t>Case No. 2023-169</a:t>
            </a:r>
          </a:p>
          <a:p>
            <a:r>
              <a:rPr lang="en-US" sz="3600" dirty="0"/>
              <a:t>Respondent’s client was incarcerated.  </a:t>
            </a:r>
          </a:p>
          <a:p>
            <a:r>
              <a:rPr lang="en-US" sz="3600" dirty="0"/>
              <a:t>His mother and his ex-girlfriend (?), who was also the mother of his children, retained Respondent to file a Motion for Judicial Release.  </a:t>
            </a:r>
          </a:p>
          <a:p>
            <a:r>
              <a:rPr lang="en-US" sz="3600" dirty="0"/>
              <a:t>Objections filed with Supreme Court. </a:t>
            </a:r>
          </a:p>
          <a:p>
            <a:r>
              <a:rPr lang="en-US" sz="3600" dirty="0"/>
              <a:t>Six-month suspension recommended by Board.</a:t>
            </a:r>
          </a:p>
          <a:p>
            <a:endParaRPr lang="en-US" sz="1800" dirty="0">
              <a:effectLst/>
              <a:latin typeface="Calibri" panose="020F0502020204030204" pitchFamily="34" charset="0"/>
              <a:ea typeface="Calibri" panose="020F0502020204030204" pitchFamily="34" charset="0"/>
            </a:endParaRPr>
          </a:p>
          <a:p>
            <a:pPr marL="0" indent="0">
              <a:buNone/>
            </a:pPr>
            <a:endParaRPr lang="en-US" sz="3600" dirty="0">
              <a:highlight>
                <a:srgbClr val="FFFF00"/>
              </a:highlight>
            </a:endParaRPr>
          </a:p>
          <a:p>
            <a:pPr marL="0" indent="0">
              <a:buNone/>
            </a:pPr>
            <a:endParaRPr lang="en-US" sz="3600" dirty="0"/>
          </a:p>
        </p:txBody>
      </p:sp>
      <p:cxnSp>
        <p:nvCxnSpPr>
          <p:cNvPr id="4" name="Straight Connector 3"/>
          <p:cNvCxnSpPr/>
          <p:nvPr/>
        </p:nvCxnSpPr>
        <p:spPr>
          <a:xfrm flipV="1">
            <a:off x="774441" y="1601788"/>
            <a:ext cx="10579359" cy="1"/>
          </a:xfrm>
          <a:prstGeom prst="line">
            <a:avLst/>
          </a:prstGeom>
          <a:ln>
            <a:solidFill>
              <a:srgbClr val="BCA0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746215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45202</TotalTime>
  <Words>1293</Words>
  <Application>Microsoft Office PowerPoint</Application>
  <PresentationFormat>Widescreen</PresentationFormat>
  <Paragraphs>214</Paragraphs>
  <Slides>32</Slides>
  <Notes>32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Georgia</vt:lpstr>
      <vt:lpstr>Gill Sans MT</vt:lpstr>
      <vt:lpstr>ITC New Baskerville Std</vt:lpstr>
      <vt:lpstr>Wingdings 2</vt:lpstr>
      <vt:lpstr>1_Civic</vt:lpstr>
      <vt:lpstr>PowerPoint Presentation</vt:lpstr>
      <vt:lpstr>Disciplinary statistics  2022</vt:lpstr>
      <vt:lpstr>common grounds  for discipline (2022)</vt:lpstr>
      <vt:lpstr>Practice type (2022)</vt:lpstr>
      <vt:lpstr>Years in practice (2022)</vt:lpstr>
      <vt:lpstr>Sex with client</vt:lpstr>
      <vt:lpstr>Sex or solicitation of sex with DR clients</vt:lpstr>
      <vt:lpstr>Sex or solicitation of sex with DR clients</vt:lpstr>
      <vt:lpstr>One to watch</vt:lpstr>
      <vt:lpstr>False statements to Tribunal</vt:lpstr>
      <vt:lpstr>      Notarization Problems </vt:lpstr>
      <vt:lpstr>      Other False Statements </vt:lpstr>
      <vt:lpstr>Courtroom/Case misconduct</vt:lpstr>
      <vt:lpstr>      Case Mismanagement </vt:lpstr>
      <vt:lpstr> RESPECT FOR RIGHTS OF THIRD PERSONS </vt:lpstr>
      <vt:lpstr>   OLAP REFERRAL </vt:lpstr>
      <vt:lpstr>Judicial criticism </vt:lpstr>
      <vt:lpstr>Undignified or discourteous conduct </vt:lpstr>
      <vt:lpstr>Undignified or discourteous conduct </vt:lpstr>
      <vt:lpstr>Failure to maintain a respectful attitude </vt:lpstr>
      <vt:lpstr>Conduct adversely reflecting on fitness </vt:lpstr>
      <vt:lpstr>Judicial misconduct</vt:lpstr>
      <vt:lpstr>Lack of Decorum/ Contempt Power </vt:lpstr>
      <vt:lpstr>Lack of Decorum/ Contempt Power </vt:lpstr>
      <vt:lpstr>Independent Investigations </vt:lpstr>
      <vt:lpstr>AVOIDING IMPROPRIETY</vt:lpstr>
      <vt:lpstr>Abuse of contempt </vt:lpstr>
      <vt:lpstr>Odds and Ends / Personal misconduct </vt:lpstr>
      <vt:lpstr>Mental health materially impairing representation</vt:lpstr>
      <vt:lpstr>Scope of 8.4(b)</vt:lpstr>
      <vt:lpstr>Retaliatory personal conduct</vt:lpstr>
      <vt:lpstr>Inappropriate public conduct</vt:lpstr>
    </vt:vector>
  </TitlesOfParts>
  <Company>Supreme Court of Ohio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Michelle Hall</dc:creator>
  <cp:lastModifiedBy>Asbury, Allan</cp:lastModifiedBy>
  <cp:revision>1000</cp:revision>
  <cp:lastPrinted>2023-10-18T14:50:18Z</cp:lastPrinted>
  <dcterms:created xsi:type="dcterms:W3CDTF">2011-10-10T16:13:28Z</dcterms:created>
  <dcterms:modified xsi:type="dcterms:W3CDTF">2023-10-18T17:25:59Z</dcterms:modified>
</cp:coreProperties>
</file>